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3" r:id="rId7"/>
    <p:sldId id="264"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4759" autoAdjust="0"/>
  </p:normalViewPr>
  <p:slideViewPr>
    <p:cSldViewPr snapToGrid="0">
      <p:cViewPr varScale="1">
        <p:scale>
          <a:sx n="84" d="100"/>
          <a:sy n="84" d="100"/>
        </p:scale>
        <p:origin x="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1A684-66C7-4E6B-AB66-B65382EE4B5B}" type="datetimeFigureOut">
              <a:rPr lang="en-US" smtClean="0"/>
              <a:t>5/30/2022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CB42A-C1DD-4610-A077-247DF1A4ACE6}" type="slidenum">
              <a:rPr lang="en-US" smtClean="0"/>
              <a:t>‹#›</a:t>
            </a:fld>
            <a:endParaRPr lang="en-US" dirty="0"/>
          </a:p>
        </p:txBody>
      </p:sp>
    </p:spTree>
    <p:extLst>
      <p:ext uri="{BB962C8B-B14F-4D97-AF65-F5344CB8AC3E}">
        <p14:creationId xmlns:p14="http://schemas.microsoft.com/office/powerpoint/2010/main" val="204872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CB42A-C1DD-4610-A077-247DF1A4ACE6}" type="slidenum">
              <a:rPr lang="en-US" smtClean="0"/>
              <a:t>5</a:t>
            </a:fld>
            <a:endParaRPr lang="en-US" dirty="0"/>
          </a:p>
        </p:txBody>
      </p:sp>
    </p:spTree>
    <p:extLst>
      <p:ext uri="{BB962C8B-B14F-4D97-AF65-F5344CB8AC3E}">
        <p14:creationId xmlns:p14="http://schemas.microsoft.com/office/powerpoint/2010/main" val="148396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CB42A-C1DD-4610-A077-247DF1A4ACE6}" type="slidenum">
              <a:rPr lang="en-US" smtClean="0"/>
              <a:t>6</a:t>
            </a:fld>
            <a:endParaRPr lang="en-US" dirty="0"/>
          </a:p>
        </p:txBody>
      </p:sp>
    </p:spTree>
    <p:extLst>
      <p:ext uri="{BB962C8B-B14F-4D97-AF65-F5344CB8AC3E}">
        <p14:creationId xmlns:p14="http://schemas.microsoft.com/office/powerpoint/2010/main" val="564863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5/30/2022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5/30/2022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5/30/2022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5/30/2022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5/30/2022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5/30/2022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5/30/2022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5" Type="http://schemas.openxmlformats.org/officeDocument/2006/relationships/image" Target="../media/image3.jpg" /><Relationship Id="rId4" Type="http://schemas.openxmlformats.org/officeDocument/2006/relationships/image" Target="../media/image6.jpeg" /></Relationships>
</file>

<file path=ppt/slides/_rels/slide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2.xml" /><Relationship Id="rId5" Type="http://schemas.openxmlformats.org/officeDocument/2006/relationships/image" Target="../media/image3.jpg" /><Relationship Id="rId4" Type="http://schemas.openxmlformats.org/officeDocument/2006/relationships/image" Target="../media/image10.png" /></Relationships>
</file>

<file path=ppt/slides/_rels/slide5.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1.tiff"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3.jpg" /></Relationships>
</file>

<file path=ppt/slides/_rels/slide7.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54331"/>
            <a:ext cx="9448800" cy="971549"/>
          </a:xfrm>
        </p:spPr>
        <p:txBody>
          <a:bodyPr>
            <a:normAutofit/>
          </a:bodyPr>
          <a:lstStyle/>
          <a:p>
            <a:r>
              <a:rPr lang="en-US" sz="4000" dirty="0">
                <a:solidFill>
                  <a:schemeClr val="accent4"/>
                </a:solidFill>
              </a:rPr>
              <a:t>           PBA NEWS LETTER </a:t>
            </a:r>
            <a:r>
              <a:rPr lang="en-US" sz="3600" dirty="0">
                <a:solidFill>
                  <a:srgbClr val="FFC000"/>
                </a:solidFill>
              </a:rPr>
              <a:t>MAY 2022</a:t>
            </a:r>
          </a:p>
        </p:txBody>
      </p:sp>
      <p:sp>
        <p:nvSpPr>
          <p:cNvPr id="3" name="Subtitle 2"/>
          <p:cNvSpPr>
            <a:spLocks noGrp="1"/>
          </p:cNvSpPr>
          <p:nvPr>
            <p:ph type="subTitle" idx="1"/>
          </p:nvPr>
        </p:nvSpPr>
        <p:spPr>
          <a:xfrm>
            <a:off x="1371600" y="1417320"/>
            <a:ext cx="9448800" cy="4892040"/>
          </a:xfrm>
        </p:spPr>
        <p:txBody>
          <a:bodyPr>
            <a:normAutofit lnSpcReduction="10000"/>
          </a:bodyPr>
          <a:lstStyle/>
          <a:p>
            <a:r>
              <a:rPr lang="en-US" i="1" dirty="0">
                <a:solidFill>
                  <a:srgbClr val="FFC000"/>
                </a:solidFill>
              </a:rPr>
              <a:t>FROM THE DESK OF EDITOR </a:t>
            </a:r>
            <a:r>
              <a:rPr lang="en-US" dirty="0">
                <a:solidFill>
                  <a:srgbClr val="FFC000"/>
                </a:solidFill>
              </a:rPr>
              <a:t>:</a:t>
            </a:r>
          </a:p>
          <a:p>
            <a:pPr algn="just"/>
            <a:r>
              <a:rPr lang="en-US" i="1" dirty="0">
                <a:solidFill>
                  <a:srgbClr val="FF0000"/>
                </a:solidFill>
              </a:rPr>
              <a:t>Prior to freedom of India Dr B.R Ambedkar struggled a lot for the rights of depressed classes. He was of the firm vies that it is education by which this society may become literate, fight for their rights and get themselves organized . Educate, Agitate, Organize is his remarkable slogan which lighten us and show a path for today’s and future struggle to obtain real freedom to live, to educate, to get our share in national assets and economy. In 1926 in Bombay legislative assembly he advocated need and methods to educate depressed classes. The motive of education should be to produce humanity, equality and fraternity apart from character building for the Citizen of any country. He was not only a jurist, socialist, politician, social scientist, constitionalist but also a </a:t>
            </a:r>
            <a:r>
              <a:rPr lang="en-US" i="1" dirty="0" err="1">
                <a:solidFill>
                  <a:srgbClr val="FF0000"/>
                </a:solidFill>
              </a:rPr>
              <a:t>pedagogist</a:t>
            </a:r>
            <a:r>
              <a:rPr lang="en-US" i="1" dirty="0">
                <a:solidFill>
                  <a:srgbClr val="FF0000"/>
                </a:solidFill>
              </a:rPr>
              <a:t> whose works  are not yet been correctly evaluated and paid attention by the governments even after independence. </a:t>
            </a:r>
          </a:p>
          <a:p>
            <a:r>
              <a:rPr lang="en-US" i="1" dirty="0">
                <a:solidFill>
                  <a:srgbClr val="FF0000"/>
                </a:solidFill>
              </a:rPr>
              <a:t>He suggested simple formula to the government to spend as much amount on education as the collection of excise duty from the people apart from non-commercialization of education in India.</a:t>
            </a:r>
          </a:p>
          <a:p>
            <a:r>
              <a:rPr lang="en-US" i="1" dirty="0">
                <a:solidFill>
                  <a:srgbClr val="FFC000"/>
                </a:solidFill>
              </a:rPr>
              <a:t>ER SUNDER PAL SINGH</a:t>
            </a:r>
          </a:p>
          <a:p>
            <a:endParaRPr lang="en-US"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74132"/>
            <a:ext cx="908756" cy="851747"/>
          </a:xfrm>
          <a:prstGeom prst="rect">
            <a:avLst/>
          </a:prstGeom>
        </p:spPr>
      </p:pic>
    </p:spTree>
    <p:extLst>
      <p:ext uri="{BB962C8B-B14F-4D97-AF65-F5344CB8AC3E}">
        <p14:creationId xmlns:p14="http://schemas.microsoft.com/office/powerpoint/2010/main" val="96914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820400" cy="788668"/>
          </a:xfrm>
        </p:spPr>
        <p:txBody>
          <a:bodyPr>
            <a:normAutofit/>
          </a:bodyPr>
          <a:lstStyle/>
          <a:p>
            <a:pPr algn="just"/>
            <a:r>
              <a:rPr lang="en-US" sz="2800" dirty="0"/>
              <a:t>       HYDROPONICS  </a:t>
            </a:r>
            <a:r>
              <a:rPr lang="en-US" dirty="0"/>
              <a:t>  </a:t>
            </a:r>
            <a:r>
              <a:rPr lang="en-US" sz="2000" dirty="0">
                <a:solidFill>
                  <a:srgbClr val="FFC000"/>
                </a:solidFill>
              </a:rPr>
              <a:t>03-05-2022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23470"/>
              </p:ext>
            </p:extLst>
          </p:nvPr>
        </p:nvGraphicFramePr>
        <p:xfrm>
          <a:off x="285750" y="994410"/>
          <a:ext cx="11220450" cy="5612130"/>
        </p:xfrm>
        <a:graphic>
          <a:graphicData uri="http://schemas.openxmlformats.org/drawingml/2006/table">
            <a:tbl>
              <a:tblPr firstRow="1" bandRow="1">
                <a:tableStyleId>{5C22544A-7EE6-4342-B048-85BDC9FD1C3A}</a:tableStyleId>
              </a:tblPr>
              <a:tblGrid>
                <a:gridCol w="5610225">
                  <a:extLst>
                    <a:ext uri="{9D8B030D-6E8A-4147-A177-3AD203B41FA5}">
                      <a16:colId xmlns:a16="http://schemas.microsoft.com/office/drawing/2014/main" val="20000"/>
                    </a:ext>
                  </a:extLst>
                </a:gridCol>
                <a:gridCol w="5610225">
                  <a:extLst>
                    <a:ext uri="{9D8B030D-6E8A-4147-A177-3AD203B41FA5}">
                      <a16:colId xmlns:a16="http://schemas.microsoft.com/office/drawing/2014/main" val="20001"/>
                    </a:ext>
                  </a:extLst>
                </a:gridCol>
              </a:tblGrid>
              <a:tr h="5612130">
                <a:tc>
                  <a:txBody>
                    <a:bodyPr/>
                    <a:lstStyle/>
                    <a:p>
                      <a:pPr marL="285750" indent="-285750" algn="just">
                        <a:buFont typeface="Wingdings" pitchFamily="2" charset="2"/>
                        <a:buChar char="Ø"/>
                      </a:pPr>
                      <a:r>
                        <a:rPr lang="en-IN" sz="1400" b="1" dirty="0">
                          <a:solidFill>
                            <a:schemeClr val="bg1"/>
                          </a:solidFill>
                        </a:rPr>
                        <a:t>Hydroponics:</a:t>
                      </a:r>
                      <a:r>
                        <a:rPr lang="en-IN" sz="1400" b="1" dirty="0">
                          <a:solidFill>
                            <a:srgbClr val="FF0000"/>
                          </a:solidFill>
                        </a:rPr>
                        <a:t> A method of growing plants in water without soil. Types are-</a:t>
                      </a:r>
                    </a:p>
                    <a:p>
                      <a:pPr marL="285750" indent="-285750" algn="just">
                        <a:buFont typeface="Wingdings" pitchFamily="2" charset="2"/>
                        <a:buChar char="Ø"/>
                      </a:pPr>
                      <a:r>
                        <a:rPr lang="en-IN" sz="1400" b="1" dirty="0">
                          <a:solidFill>
                            <a:schemeClr val="bg1"/>
                          </a:solidFill>
                        </a:rPr>
                        <a:t>Deep Water Culture –</a:t>
                      </a:r>
                      <a:r>
                        <a:rPr lang="en-IN" sz="1400" dirty="0">
                          <a:solidFill>
                            <a:srgbClr val="FF0000"/>
                          </a:solidFill>
                        </a:rPr>
                        <a:t> System completely submerses your plant roots in a highly oxygenated nutrient water solution and promotes fast growth.</a:t>
                      </a:r>
                    </a:p>
                    <a:p>
                      <a:pPr marL="285750" indent="-285750" algn="just">
                        <a:buFont typeface="Wingdings" pitchFamily="2" charset="2"/>
                        <a:buChar char="Ø"/>
                      </a:pPr>
                      <a:r>
                        <a:rPr lang="en-IN" sz="1400" b="1" dirty="0">
                          <a:solidFill>
                            <a:schemeClr val="bg1"/>
                          </a:solidFill>
                        </a:rPr>
                        <a:t>Drip –</a:t>
                      </a:r>
                      <a:r>
                        <a:rPr lang="en-IN" sz="1400" dirty="0">
                          <a:solidFill>
                            <a:srgbClr val="FF0000"/>
                          </a:solidFill>
                        </a:rPr>
                        <a:t> Drip systems deliver nutrient water solution slowly into the plant medium. It ensures the medium stays moist while growing.</a:t>
                      </a:r>
                    </a:p>
                    <a:p>
                      <a:pPr marL="285750" indent="-285750" algn="just">
                        <a:buFont typeface="Wingdings" pitchFamily="2" charset="2"/>
                        <a:buChar char="Ø"/>
                      </a:pPr>
                      <a:r>
                        <a:rPr lang="en-IN" sz="1400" b="1" dirty="0">
                          <a:solidFill>
                            <a:schemeClr val="bg1"/>
                          </a:solidFill>
                        </a:rPr>
                        <a:t>Ebb and Flow –</a:t>
                      </a:r>
                      <a:r>
                        <a:rPr lang="en-IN" sz="1400" dirty="0">
                          <a:solidFill>
                            <a:srgbClr val="FF0000"/>
                          </a:solidFill>
                        </a:rPr>
                        <a:t> In a ebb and flow system plants grow in water-absorbing rock wool, periodically flooded with water.</a:t>
                      </a:r>
                    </a:p>
                    <a:p>
                      <a:pPr marL="285750" indent="-285750" algn="just">
                        <a:buFont typeface="Wingdings" pitchFamily="2" charset="2"/>
                        <a:buChar char="Ø"/>
                      </a:pPr>
                      <a:r>
                        <a:rPr lang="en-IN" sz="1400" b="1" dirty="0">
                          <a:solidFill>
                            <a:schemeClr val="bg1"/>
                          </a:solidFill>
                        </a:rPr>
                        <a:t>Nutrient Flow Technique</a:t>
                      </a:r>
                      <a:r>
                        <a:rPr lang="en-IN" sz="1400" dirty="0">
                          <a:solidFill>
                            <a:schemeClr val="bg1"/>
                          </a:solidFill>
                        </a:rPr>
                        <a:t> (NFT)–</a:t>
                      </a:r>
                      <a:r>
                        <a:rPr lang="en-IN" sz="1400" dirty="0">
                          <a:solidFill>
                            <a:srgbClr val="FF0000"/>
                          </a:solidFill>
                        </a:rPr>
                        <a:t>Most commercial system where circulate a light film of water around the plant’s roots, with no growing media. </a:t>
                      </a:r>
                    </a:p>
                    <a:p>
                      <a:pPr marL="285750" indent="-285750" algn="just">
                        <a:buFont typeface="Wingdings" pitchFamily="2" charset="2"/>
                        <a:buChar char="Ø"/>
                      </a:pPr>
                      <a:r>
                        <a:rPr lang="en-IN" sz="1400" b="1" dirty="0">
                          <a:solidFill>
                            <a:schemeClr val="bg1"/>
                          </a:solidFill>
                        </a:rPr>
                        <a:t>Reservoir–</a:t>
                      </a:r>
                      <a:r>
                        <a:rPr lang="en-IN" sz="1400" b="1" dirty="0">
                          <a:solidFill>
                            <a:srgbClr val="FF0000"/>
                          </a:solidFill>
                        </a:rPr>
                        <a:t> E</a:t>
                      </a:r>
                      <a:r>
                        <a:rPr lang="en-IN" sz="1400" dirty="0">
                          <a:solidFill>
                            <a:srgbClr val="FF0000"/>
                          </a:solidFill>
                        </a:rPr>
                        <a:t>asiest system to maintain, a plant container, which holds your growing media and the plant itself, is partially submerged in a reservoir tank filled with a nutrient solution that’s circulated with a small pump.</a:t>
                      </a:r>
                    </a:p>
                    <a:p>
                      <a:pPr marL="285750" indent="-285750" algn="just">
                        <a:buFont typeface="Wingdings" pitchFamily="2" charset="2"/>
                        <a:buChar char="Ø"/>
                      </a:pPr>
                      <a:r>
                        <a:rPr lang="en-IN" sz="1400" b="1" dirty="0">
                          <a:solidFill>
                            <a:schemeClr val="bg1"/>
                          </a:solidFill>
                        </a:rPr>
                        <a:t>Wick–</a:t>
                      </a:r>
                      <a:r>
                        <a:rPr lang="en-IN" sz="1400" dirty="0">
                          <a:solidFill>
                            <a:srgbClr val="FF0000"/>
                          </a:solidFill>
                        </a:rPr>
                        <a:t> A simple system, the wick operates much like the reservoir system except a knotted nylon rope draws water up to your plant container.</a:t>
                      </a:r>
                    </a:p>
                    <a:p>
                      <a:pPr marL="285750" indent="-285750" algn="just">
                        <a:buFont typeface="Wingdings" pitchFamily="2" charset="2"/>
                        <a:buChar char="Ø"/>
                      </a:pPr>
                      <a:endParaRPr lang="en-IN" sz="1400" dirty="0">
                        <a:solidFill>
                          <a:srgbClr val="FF0000"/>
                        </a:solidFill>
                      </a:endParaRPr>
                    </a:p>
                    <a:p>
                      <a:pPr marL="0" indent="0" algn="just">
                        <a:buFontTx/>
                        <a:buNone/>
                      </a:pPr>
                      <a:r>
                        <a:rPr lang="en-IN" sz="1400" dirty="0">
                          <a:solidFill>
                            <a:schemeClr val="bg1"/>
                          </a:solidFill>
                        </a:rPr>
                        <a:t>        </a:t>
                      </a:r>
                      <a:r>
                        <a:rPr lang="en-IN" sz="1600" dirty="0">
                          <a:solidFill>
                            <a:schemeClr val="bg1"/>
                          </a:solidFill>
                        </a:rPr>
                        <a:t>By Dr M.C Singh Principal Scientist</a:t>
                      </a:r>
                    </a:p>
                    <a:p>
                      <a:endParaRPr lang="en-US" sz="1600" dirty="0"/>
                    </a:p>
                  </a:txBody>
                  <a:tcPr>
                    <a:solidFill>
                      <a:schemeClr val="accent5">
                        <a:lumMod val="20000"/>
                        <a:lumOff val="80000"/>
                      </a:schemeClr>
                    </a:solidFill>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5" name="Picture 2" descr="Hydroponic System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169" y="994409"/>
            <a:ext cx="5574031" cy="2674621"/>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6" name="Picture 4" descr="Hydroponic Gardening | Hydroponics diy, Hydroponic growing, Hydropon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168" y="3669030"/>
            <a:ext cx="2708911" cy="2937511"/>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7" name="Picture 6" descr="Hydroponic Systems: How They Work and How To Build Your 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079" y="3669029"/>
            <a:ext cx="2865121" cy="2937511"/>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 y="125730"/>
            <a:ext cx="811530" cy="662939"/>
          </a:xfrm>
          <a:prstGeom prst="rect">
            <a:avLst/>
          </a:prstGeom>
        </p:spPr>
      </p:pic>
    </p:spTree>
    <p:extLst>
      <p:ext uri="{BB962C8B-B14F-4D97-AF65-F5344CB8AC3E}">
        <p14:creationId xmlns:p14="http://schemas.microsoft.com/office/powerpoint/2010/main" val="335108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8591"/>
            <a:ext cx="10820400" cy="640078"/>
          </a:xfrm>
        </p:spPr>
        <p:txBody>
          <a:bodyPr>
            <a:normAutofit fontScale="90000"/>
          </a:bodyPr>
          <a:lstStyle/>
          <a:p>
            <a:pPr algn="l"/>
            <a:r>
              <a:rPr lang="en-US" sz="3200" dirty="0"/>
              <a:t>         </a:t>
            </a:r>
            <a:r>
              <a:rPr lang="en-US" sz="3200" dirty="0" err="1"/>
              <a:t>Aeroponics</a:t>
            </a:r>
            <a:r>
              <a:rPr lang="en-US" dirty="0"/>
              <a:t>  </a:t>
            </a:r>
            <a:r>
              <a:rPr lang="en-US" sz="2400" dirty="0">
                <a:solidFill>
                  <a:srgbClr val="FFC000"/>
                </a:solidFill>
              </a:rPr>
              <a:t>03-05-2022                         </a:t>
            </a:r>
            <a:r>
              <a:rPr lang="en-US" sz="1800" dirty="0">
                <a:solidFill>
                  <a:srgbClr val="FFFF00"/>
                </a:solidFill>
              </a:rPr>
              <a:t>By Kishan Singh Jame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3095603"/>
              </p:ext>
            </p:extLst>
          </p:nvPr>
        </p:nvGraphicFramePr>
        <p:xfrm>
          <a:off x="685800" y="1165862"/>
          <a:ext cx="10820400" cy="5452108"/>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5452108">
                <a:tc>
                  <a:txBody>
                    <a:bodyPr/>
                    <a:lstStyle/>
                    <a:p>
                      <a:endParaRPr lang="en-US" dirty="0"/>
                    </a:p>
                  </a:txBody>
                  <a:tcPr/>
                </a:tc>
                <a:tc>
                  <a:txBody>
                    <a:bodyPr/>
                    <a:lstStyle/>
                    <a:p>
                      <a:pPr algn="just"/>
                      <a:r>
                        <a:rPr lang="en-US" dirty="0"/>
                        <a:t>Aeroponics is the process of growing plants in an air or mist environment without the use of soil or an aggregate medium. The word "aeroponic" is derived from the Greek meanings of aer and ponos. Aeroponic culture differs from both conventional hydroponics, aquaponics, and in-vitro (plant tissue culture) growing. Unlike hydroponics, which uses a liquid nutrient solution as a growing medium and essential minerals to sustain plant growth, or aquaponics, which uses water and fish waste, aeroponics is conducted without a growing medium. It is sometimes considered a type of hydroponics, since water is used in aeroponics to transmit nutrients.</a:t>
                      </a:r>
                    </a:p>
                  </a:txBody>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65861"/>
            <a:ext cx="5398911" cy="54521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5730"/>
            <a:ext cx="857250" cy="662939"/>
          </a:xfrm>
          <a:prstGeom prst="rect">
            <a:avLst/>
          </a:prstGeom>
        </p:spPr>
      </p:pic>
    </p:spTree>
    <p:extLst>
      <p:ext uri="{BB962C8B-B14F-4D97-AF65-F5344CB8AC3E}">
        <p14:creationId xmlns:p14="http://schemas.microsoft.com/office/powerpoint/2010/main" val="261238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820400" cy="835378"/>
          </a:xfrm>
        </p:spPr>
        <p:txBody>
          <a:bodyPr>
            <a:normAutofit fontScale="90000"/>
          </a:bodyPr>
          <a:lstStyle/>
          <a:p>
            <a:pPr algn="l"/>
            <a:r>
              <a:rPr lang="en-US" sz="2400" dirty="0"/>
              <a:t>        Education policy for unprivileged Society- Ambedkar’s View</a:t>
            </a:r>
            <a:br>
              <a:rPr lang="en-US" sz="2400" dirty="0"/>
            </a:br>
            <a:r>
              <a:rPr lang="en-US" sz="2400" dirty="0"/>
              <a:t>                                                                            </a:t>
            </a:r>
            <a:r>
              <a:rPr lang="en-US" sz="1600" dirty="0">
                <a:solidFill>
                  <a:srgbClr val="FFFF00"/>
                </a:solidFill>
              </a:rPr>
              <a:t>By Er. Sunder Pal Singh   08-05-2022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0799231"/>
              </p:ext>
            </p:extLst>
          </p:nvPr>
        </p:nvGraphicFramePr>
        <p:xfrm>
          <a:off x="685800" y="835024"/>
          <a:ext cx="10820400" cy="5509331"/>
        </p:xfrm>
        <a:graphic>
          <a:graphicData uri="http://schemas.openxmlformats.org/drawingml/2006/table">
            <a:tbl>
              <a:tblPr firstRow="1" bandRow="1">
                <a:tableStyleId>{5C22544A-7EE6-4342-B048-85BDC9FD1C3A}</a:tableStyleId>
              </a:tblPr>
              <a:tblGrid>
                <a:gridCol w="5884333">
                  <a:extLst>
                    <a:ext uri="{9D8B030D-6E8A-4147-A177-3AD203B41FA5}">
                      <a16:colId xmlns:a16="http://schemas.microsoft.com/office/drawing/2014/main" val="20000"/>
                    </a:ext>
                  </a:extLst>
                </a:gridCol>
                <a:gridCol w="4936067">
                  <a:extLst>
                    <a:ext uri="{9D8B030D-6E8A-4147-A177-3AD203B41FA5}">
                      <a16:colId xmlns:a16="http://schemas.microsoft.com/office/drawing/2014/main" val="20001"/>
                    </a:ext>
                  </a:extLst>
                </a:gridCol>
              </a:tblGrid>
              <a:tr h="5509331">
                <a:tc>
                  <a:txBody>
                    <a:bodyPr/>
                    <a:lstStyle/>
                    <a:p>
                      <a:pPr algn="just" fontAlgn="base"/>
                      <a:r>
                        <a:rPr lang="en-US" sz="1200" b="1" cap="all" dirty="0">
                          <a:solidFill>
                            <a:schemeClr val="bg1"/>
                          </a:solidFill>
                        </a:rPr>
                        <a:t>DR. AMBEDKAR – THE SUPERHEROES WHO PAVED THE WAY FOR EDUCATION AND EMPLOYMENT FOR DALITS</a:t>
                      </a:r>
                    </a:p>
                    <a:p>
                      <a:pPr algn="just" fontAlgn="base"/>
                      <a:br>
                        <a:rPr lang="en-US" sz="1200" b="1" cap="all" dirty="0">
                          <a:solidFill>
                            <a:schemeClr val="bg1"/>
                          </a:solidFill>
                        </a:rPr>
                      </a:br>
                      <a:r>
                        <a:rPr lang="en-US" sz="1200" dirty="0"/>
                        <a:t>If we were to choose from the whole of Indian history a man who paved the way for education and employment for Dalits, made them aware of their rights, freed them from the exploitation of other communities, proved their superiority in the field of intelligence as well - Ambedkar alone will be found with all these characteristics.</a:t>
                      </a:r>
                    </a:p>
                    <a:p>
                      <a:pPr algn="just" fontAlgn="base"/>
                      <a:r>
                        <a:rPr lang="en-US" sz="1200" dirty="0"/>
                        <a:t>He did not think about education in an educational manner like Gandhi or Dayanand Sarasvati or Vivekananda, but wherever he got the opportunity, he made his clear talk about education and in the process, his concerns about the education of the Dalit community also came to the fore.</a:t>
                      </a:r>
                    </a:p>
                    <a:p>
                      <a:pPr algn="just" fontAlgn="base"/>
                      <a:r>
                        <a:rPr lang="en-US" sz="1200" dirty="0"/>
                        <a:t>He wrote: “If the government wants to spread education among the Dalit castes with a sincere heart, there are some measures that the government must take-</a:t>
                      </a:r>
                    </a:p>
                    <a:p>
                      <a:pPr algn="just" fontAlgn="base"/>
                      <a:r>
                        <a:rPr lang="en-US" sz="1200" dirty="0"/>
                        <a:t>“Until the compulsory education act is repealed and the transfer of primary education to the school boards is stopped, there is an apprehension that the interest of the depressed classes will continue to suffer a severe blow.</a:t>
                      </a:r>
                    </a:p>
                    <a:p>
                      <a:pPr algn="just" fontAlgn="base"/>
                      <a:r>
                        <a:rPr lang="en-US" sz="1200" dirty="0"/>
                        <a:t>Unless the essentiality of primary education is made mandatory and unless the rule of admission to primary schools is strictly followed, the necessary conditions for the educational progress of the backward castes will not arise.</a:t>
                      </a:r>
                    </a:p>
                    <a:p>
                      <a:pPr algn="just" fontAlgn="base"/>
                      <a:r>
                        <a:rPr lang="en-US" sz="1200" dirty="0"/>
                        <a:t>Unless the recommendations made by the Hunter Commission on the education of Muslims are also applied to the educational progress of the Dalit castes, their progress will remain incomplete.</a:t>
                      </a:r>
                    </a:p>
                    <a:p>
                      <a:pPr algn="just" fontAlgn="base"/>
                      <a:r>
                        <a:rPr lang="en-US" sz="1200" dirty="0"/>
                        <a:t>Unless the Dalit castes are taken into government jobs, their affection for education will not increase.</a:t>
                      </a:r>
                    </a:p>
                    <a:p>
                      <a:endParaRPr lang="en-US" sz="1200" dirty="0">
                        <a:solidFill>
                          <a:schemeClr val="bg1"/>
                        </a:solidFill>
                      </a:endParaRPr>
                    </a:p>
                  </a:txBody>
                  <a:tcPr/>
                </a:tc>
                <a:tc>
                  <a:txBody>
                    <a:bodyPr/>
                    <a:lstStyle/>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r>
                        <a:rPr lang="en-US" sz="1400" b="0" i="0" kern="1200" dirty="0">
                          <a:solidFill>
                            <a:schemeClr val="lt1"/>
                          </a:solidFill>
                          <a:effectLst/>
                          <a:latin typeface="+mn-lt"/>
                          <a:ea typeface="+mn-ea"/>
                          <a:cs typeface="+mn-cs"/>
                        </a:rPr>
                        <a:t>Dr Ambedkar at Siddhartha College</a:t>
                      </a: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endParaRPr lang="en-US" sz="1800" b="0" i="0" kern="1200" dirty="0">
                        <a:solidFill>
                          <a:schemeClr val="lt1"/>
                        </a:solidFill>
                        <a:effectLst/>
                        <a:latin typeface="+mn-lt"/>
                        <a:ea typeface="+mn-ea"/>
                        <a:cs typeface="+mn-cs"/>
                      </a:endParaRPr>
                    </a:p>
                    <a:p>
                      <a:r>
                        <a:rPr lang="en-US" sz="1400" b="0" i="0" kern="1200" dirty="0">
                          <a:solidFill>
                            <a:schemeClr val="lt1"/>
                          </a:solidFill>
                          <a:effectLst/>
                          <a:latin typeface="+mn-lt"/>
                          <a:ea typeface="+mn-ea"/>
                          <a:cs typeface="+mn-cs"/>
                        </a:rPr>
                        <a:t>Ambedkar with Homi Bhabha and other colleagues at Siddhartha College</a:t>
                      </a:r>
                      <a:endParaRPr lang="en-US" sz="1400" dirty="0"/>
                    </a:p>
                  </a:txBody>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711" y="3093156"/>
            <a:ext cx="2460975" cy="26077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688" y="3093156"/>
            <a:ext cx="2452511" cy="2607733"/>
          </a:xfrm>
          <a:prstGeom prst="rect">
            <a:avLst/>
          </a:prstGeom>
        </p:spPr>
      </p:pic>
      <p:pic>
        <p:nvPicPr>
          <p:cNvPr id="7" name="Picture 6"/>
          <p:cNvPicPr>
            <a:picLocks noChangeAspect="1"/>
          </p:cNvPicPr>
          <p:nvPr/>
        </p:nvPicPr>
        <p:blipFill>
          <a:blip r:embed="rId4"/>
          <a:stretch>
            <a:fillRect/>
          </a:stretch>
        </p:blipFill>
        <p:spPr>
          <a:xfrm>
            <a:off x="6592711" y="835025"/>
            <a:ext cx="4913488" cy="19307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
            <a:ext cx="662940" cy="651510"/>
          </a:xfrm>
          <a:prstGeom prst="rect">
            <a:avLst/>
          </a:prstGeom>
        </p:spPr>
      </p:pic>
    </p:spTree>
    <p:extLst>
      <p:ext uri="{BB962C8B-B14F-4D97-AF65-F5344CB8AC3E}">
        <p14:creationId xmlns:p14="http://schemas.microsoft.com/office/powerpoint/2010/main" val="306690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67308" cy="788669"/>
          </a:xfrm>
        </p:spPr>
        <p:txBody>
          <a:bodyPr>
            <a:normAutofit/>
          </a:bodyPr>
          <a:lstStyle/>
          <a:p>
            <a:pPr algn="just"/>
            <a:r>
              <a:rPr lang="en-US" sz="2400" dirty="0">
                <a:solidFill>
                  <a:schemeClr val="accent2">
                    <a:lumMod val="20000"/>
                    <a:lumOff val="80000"/>
                  </a:schemeClr>
                </a:solidFill>
              </a:rPr>
              <a:t>             Buddha in business Management  </a:t>
            </a:r>
            <a:r>
              <a:rPr lang="en-US" sz="2000" dirty="0">
                <a:solidFill>
                  <a:srgbClr val="FFC000"/>
                </a:solidFill>
              </a:rPr>
              <a:t>15-05-2022   </a:t>
            </a:r>
            <a:r>
              <a:rPr lang="en-US" sz="2000" dirty="0">
                <a:solidFill>
                  <a:srgbClr val="00B0F0"/>
                </a:solidFill>
              </a:rPr>
              <a:t>By Er Sunder Pal Singh</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27145875"/>
              </p:ext>
            </p:extLst>
          </p:nvPr>
        </p:nvGraphicFramePr>
        <p:xfrm>
          <a:off x="0" y="1039091"/>
          <a:ext cx="12067308" cy="5669280"/>
        </p:xfrm>
        <a:graphic>
          <a:graphicData uri="http://schemas.openxmlformats.org/drawingml/2006/table">
            <a:tbl>
              <a:tblPr firstRow="1" bandRow="1">
                <a:tableStyleId>{5C22544A-7EE6-4342-B048-85BDC9FD1C3A}</a:tableStyleId>
              </a:tblPr>
              <a:tblGrid>
                <a:gridCol w="6033654">
                  <a:extLst>
                    <a:ext uri="{9D8B030D-6E8A-4147-A177-3AD203B41FA5}">
                      <a16:colId xmlns:a16="http://schemas.microsoft.com/office/drawing/2014/main" val="20000"/>
                    </a:ext>
                  </a:extLst>
                </a:gridCol>
                <a:gridCol w="6033654">
                  <a:extLst>
                    <a:ext uri="{9D8B030D-6E8A-4147-A177-3AD203B41FA5}">
                      <a16:colId xmlns:a16="http://schemas.microsoft.com/office/drawing/2014/main" val="20001"/>
                    </a:ext>
                  </a:extLst>
                </a:gridCol>
              </a:tblGrid>
              <a:tr h="5617741">
                <a:tc>
                  <a:txBody>
                    <a:bodyPr/>
                    <a:lstStyle/>
                    <a:p>
                      <a:r>
                        <a:rPr lang="en-US" dirty="0">
                          <a:solidFill>
                            <a:srgbClr val="00B050"/>
                          </a:solidFill>
                        </a:rPr>
                        <a:t>What is Buddhism?</a:t>
                      </a:r>
                    </a:p>
                    <a:p>
                      <a:pPr algn="just"/>
                      <a:r>
                        <a:rPr lang="en-US" sz="1400" dirty="0">
                          <a:solidFill>
                            <a:schemeClr val="bg1"/>
                          </a:solidFill>
                        </a:rPr>
                        <a:t>Buddhism is a religion based on the teachings of Siddhartha Gautama. </a:t>
                      </a:r>
                    </a:p>
                    <a:p>
                      <a:pPr algn="just"/>
                      <a:r>
                        <a:rPr lang="en-US" sz="1400" dirty="0">
                          <a:solidFill>
                            <a:schemeClr val="bg1"/>
                          </a:solidFill>
                        </a:rPr>
                        <a:t>He came to be called "the Buddha" which means "awakened one”, after he experienced a profound realization of the nature of life, death and existence. </a:t>
                      </a:r>
                    </a:p>
                    <a:p>
                      <a:pPr algn="just"/>
                      <a:r>
                        <a:rPr lang="en-US" sz="1400" dirty="0">
                          <a:solidFill>
                            <a:schemeClr val="bg1"/>
                          </a:solidFill>
                        </a:rPr>
                        <a:t>In English, the Buddha was said to be enlightened, although in Pali it is bodhi, "awakened."</a:t>
                      </a:r>
                    </a:p>
                    <a:p>
                      <a:r>
                        <a:rPr lang="en-US" dirty="0">
                          <a:solidFill>
                            <a:srgbClr val="00B050"/>
                          </a:solidFill>
                        </a:rPr>
                        <a:t>What is Management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Management is the administration of an organization or a governing body. It is the art and science ( Skill &amp; Intelligence) of managing resources </a:t>
                      </a:r>
                      <a:r>
                        <a:rPr lang="en-US" sz="1400" i="1" dirty="0">
                          <a:solidFill>
                            <a:schemeClr val="bg1"/>
                          </a:solidFill>
                        </a:rPr>
                        <a:t>10 </a:t>
                      </a:r>
                      <a:r>
                        <a:rPr lang="en-US" sz="1400" b="1" i="1" dirty="0">
                          <a:solidFill>
                            <a:schemeClr val="bg1"/>
                          </a:solidFill>
                        </a:rPr>
                        <a:t>Ms (</a:t>
                      </a:r>
                      <a:r>
                        <a:rPr lang="en-US" sz="1400" b="1" i="1" u="sng" dirty="0">
                          <a:solidFill>
                            <a:schemeClr val="bg1"/>
                          </a:solidFill>
                        </a:rPr>
                        <a:t>Men, Materials, Machines</a:t>
                      </a:r>
                      <a:r>
                        <a:rPr lang="en-US" sz="1400" b="1" i="1" dirty="0">
                          <a:solidFill>
                            <a:schemeClr val="bg1"/>
                          </a:solidFill>
                        </a:rPr>
                        <a:t>, Minutes , Money, Methods, Measurement, Marketing, Motivation &amp; Maintenance)</a:t>
                      </a:r>
                      <a:r>
                        <a:rPr lang="en-US" sz="1400" b="1" dirty="0">
                          <a:solidFill>
                            <a:schemeClr val="bg1"/>
                          </a:solidFill>
                        </a:rPr>
                        <a:t> </a:t>
                      </a:r>
                      <a:r>
                        <a:rPr lang="en-US" sz="1400" dirty="0">
                          <a:solidFill>
                            <a:schemeClr val="bg1"/>
                          </a:solidFill>
                        </a:rPr>
                        <a:t>of the business.</a:t>
                      </a:r>
                    </a:p>
                    <a:p>
                      <a:pPr algn="just"/>
                      <a:r>
                        <a:rPr lang="en-US" dirty="0"/>
                        <a:t>The Noble Eightfold Path :</a:t>
                      </a:r>
                    </a:p>
                    <a:p>
                      <a:pPr marL="0" indent="0" algn="just">
                        <a:buNone/>
                      </a:pPr>
                      <a:r>
                        <a:rPr lang="en-US" sz="1400" b="1" dirty="0">
                          <a:solidFill>
                            <a:schemeClr val="bg1"/>
                          </a:solidFill>
                        </a:rPr>
                        <a:t>1. Wisdom (Right View, Right Intension) </a:t>
                      </a:r>
                    </a:p>
                    <a:p>
                      <a:pPr marL="0" indent="0" algn="just">
                        <a:buNone/>
                      </a:pPr>
                      <a:r>
                        <a:rPr lang="en-US" sz="1400" b="1" dirty="0">
                          <a:solidFill>
                            <a:schemeClr val="bg1"/>
                          </a:solidFill>
                        </a:rPr>
                        <a:t>2. Ethical conduct (Right Speech, Right Action, Right Livelihood) </a:t>
                      </a:r>
                    </a:p>
                    <a:p>
                      <a:pPr marL="0" indent="0" algn="just">
                        <a:buNone/>
                      </a:pPr>
                      <a:r>
                        <a:rPr lang="en-US" sz="1400" b="1" dirty="0">
                          <a:solidFill>
                            <a:schemeClr val="bg1"/>
                          </a:solidFill>
                        </a:rPr>
                        <a:t>3. Mental discipline (Right Effort, Right Mindfulness, Right Concentration)</a:t>
                      </a:r>
                      <a:r>
                        <a:rPr lang="en-US" sz="1400" dirty="0">
                          <a:solidFill>
                            <a:schemeClr val="bg1"/>
                          </a:solidFill>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These eight aspects of the path are not to be understood as a sequence of single steps, instead they are highly interdependent principles that have to be seen in relationship with each other and are being used in ethical business not only in Buddhist countries but in India too.</a:t>
                      </a:r>
                      <a:r>
                        <a:rPr lang="en-US" sz="1400" dirty="0"/>
                        <a:t> </a:t>
                      </a:r>
                    </a:p>
                    <a:p>
                      <a:endParaRPr lang="en-US" dirty="0"/>
                    </a:p>
                  </a:txBody>
                  <a:tcPr/>
                </a:tc>
                <a:tc>
                  <a:txBody>
                    <a:bodyPr/>
                    <a:lstStyle/>
                    <a:p>
                      <a:pPr algn="just"/>
                      <a:r>
                        <a:rPr lang="en-US" sz="1400" dirty="0"/>
                        <a:t>The Buddhist Framework :</a:t>
                      </a:r>
                    </a:p>
                    <a:p>
                      <a:r>
                        <a:rPr lang="en-US" sz="1400" b="1" dirty="0">
                          <a:solidFill>
                            <a:schemeClr val="bg1"/>
                          </a:solidFill>
                        </a:rPr>
                        <a:t>There is :</a:t>
                      </a:r>
                    </a:p>
                    <a:p>
                      <a:r>
                        <a:rPr lang="en-US" sz="1400" dirty="0">
                          <a:solidFill>
                            <a:srgbClr val="FFC000"/>
                          </a:solidFill>
                        </a:rPr>
                        <a:t>Pain</a:t>
                      </a:r>
                    </a:p>
                    <a:p>
                      <a:r>
                        <a:rPr lang="en-US" sz="1400" dirty="0">
                          <a:solidFill>
                            <a:srgbClr val="FFC000"/>
                          </a:solidFill>
                        </a:rPr>
                        <a:t>• Origin or source of pain</a:t>
                      </a:r>
                    </a:p>
                    <a:p>
                      <a:r>
                        <a:rPr lang="en-US" sz="1400" dirty="0">
                          <a:solidFill>
                            <a:srgbClr val="FFC000"/>
                          </a:solidFill>
                        </a:rPr>
                        <a:t>• How to put an end to pain; and</a:t>
                      </a:r>
                    </a:p>
                    <a:p>
                      <a:r>
                        <a:rPr lang="en-US" sz="1400" dirty="0">
                          <a:solidFill>
                            <a:srgbClr val="FFC000"/>
                          </a:solidFill>
                        </a:rPr>
                        <a:t>• How to embrace a path where pain can be avoided.</a:t>
                      </a:r>
                    </a:p>
                    <a:p>
                      <a:pPr algn="just"/>
                      <a:r>
                        <a:rPr lang="en-US" sz="1400" b="1" i="1" dirty="0">
                          <a:solidFill>
                            <a:schemeClr val="bg1"/>
                          </a:solidFill>
                        </a:rPr>
                        <a:t>Mission:</a:t>
                      </a:r>
                    </a:p>
                    <a:p>
                      <a:pPr algn="just"/>
                      <a:r>
                        <a:rPr lang="en-US" sz="1400" b="1" i="1" dirty="0">
                          <a:solidFill>
                            <a:srgbClr val="FFC000"/>
                          </a:solidFill>
                        </a:rPr>
                        <a:t>Buddhism didn’t just extol that pain is par for course for humanity. It also charted a blueprint for overcoming pain constructively and turning it into gain, which in management terms is called </a:t>
                      </a:r>
                      <a:r>
                        <a:rPr lang="en-US" sz="1400" b="1" i="1" dirty="0">
                          <a:solidFill>
                            <a:schemeClr val="bg1"/>
                          </a:solidFill>
                        </a:rPr>
                        <a:t>‘Mission’.</a:t>
                      </a:r>
                    </a:p>
                    <a:p>
                      <a:pPr algn="just"/>
                      <a:r>
                        <a:rPr lang="en-US" sz="1400" b="1" i="1" dirty="0">
                          <a:solidFill>
                            <a:schemeClr val="bg1"/>
                          </a:solidFill>
                        </a:rPr>
                        <a:t> </a:t>
                      </a:r>
                      <a:r>
                        <a:rPr lang="en-US" sz="1400" b="1" i="1" dirty="0">
                          <a:solidFill>
                            <a:srgbClr val="FFC000"/>
                          </a:solidFill>
                        </a:rPr>
                        <a:t>It is the to-do list for actualizing your </a:t>
                      </a:r>
                      <a:r>
                        <a:rPr lang="en-US" sz="1400" b="1" i="1" dirty="0">
                          <a:solidFill>
                            <a:schemeClr val="bg1"/>
                          </a:solidFill>
                        </a:rPr>
                        <a:t>vision.</a:t>
                      </a:r>
                    </a:p>
                    <a:p>
                      <a:r>
                        <a:rPr lang="en-US" sz="1400" b="1" dirty="0">
                          <a:solidFill>
                            <a:schemeClr val="bg1"/>
                          </a:solidFill>
                        </a:rPr>
                        <a:t>Vision:</a:t>
                      </a:r>
                      <a:r>
                        <a:rPr lang="en-US" sz="1400" b="1" dirty="0"/>
                        <a:t> </a:t>
                      </a:r>
                    </a:p>
                    <a:p>
                      <a:pPr algn="just"/>
                      <a:r>
                        <a:rPr lang="en-US" sz="1400" dirty="0"/>
                        <a:t>Let’s look at the vision first. What is vision ?</a:t>
                      </a:r>
                    </a:p>
                    <a:p>
                      <a:pPr algn="just"/>
                      <a:r>
                        <a:rPr lang="en-US" sz="1400" b="1" i="1" dirty="0"/>
                        <a:t>Again in layman terms, vision is the organization’s way of articulating why we do what we do. In other words, what is the pain we see in the life of our customers, and how we want to alleviate that pain with our product.</a:t>
                      </a:r>
                    </a:p>
                    <a:p>
                      <a:pPr algn="just"/>
                      <a:r>
                        <a:rPr lang="en-US" sz="1400" b="1" i="1" dirty="0">
                          <a:solidFill>
                            <a:schemeClr val="bg1"/>
                          </a:solidFill>
                        </a:rPr>
                        <a:t>Objectives:</a:t>
                      </a:r>
                    </a:p>
                    <a:p>
                      <a:pPr algn="just"/>
                      <a:r>
                        <a:rPr lang="en-US" sz="1400" b="1" i="1" dirty="0"/>
                        <a:t>With the help of eight noble path we should set our objectives to achieve our mission and vision.</a:t>
                      </a:r>
                    </a:p>
                    <a:p>
                      <a:endParaRPr lang="en-US" sz="1400" b="1" i="1" dirty="0">
                        <a:solidFill>
                          <a:schemeClr val="bg1"/>
                        </a:solidFill>
                      </a:endParaRPr>
                    </a:p>
                    <a:p>
                      <a:pPr algn="just"/>
                      <a:endParaRPr lang="en-US" sz="1400" dirty="0">
                        <a:solidFill>
                          <a:schemeClr val="bg1"/>
                        </a:solidFill>
                      </a:endParaRPr>
                    </a:p>
                    <a:p>
                      <a:pPr algn="just"/>
                      <a:endParaRPr lang="en-US" sz="1400" dirty="0"/>
                    </a:p>
                  </a:txBody>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880110" cy="788668"/>
          </a:xfrm>
          <a:prstGeom prst="rect">
            <a:avLst/>
          </a:prstGeom>
        </p:spPr>
      </p:pic>
    </p:spTree>
    <p:extLst>
      <p:ext uri="{BB962C8B-B14F-4D97-AF65-F5344CB8AC3E}">
        <p14:creationId xmlns:p14="http://schemas.microsoft.com/office/powerpoint/2010/main" val="385223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597540"/>
          </a:xfrm>
        </p:spPr>
        <p:txBody>
          <a:bodyPr>
            <a:normAutofit/>
          </a:bodyPr>
          <a:lstStyle/>
          <a:p>
            <a:pPr algn="l"/>
            <a:r>
              <a:rPr lang="en-US" sz="2400" dirty="0">
                <a:solidFill>
                  <a:srgbClr val="92D050"/>
                </a:solidFill>
              </a:rPr>
              <a:t>               THE PERSONALITY DEVELOPMENT        </a:t>
            </a:r>
            <a:r>
              <a:rPr lang="en-US" sz="2400" dirty="0">
                <a:solidFill>
                  <a:srgbClr val="FFFF00"/>
                </a:solidFill>
              </a:rPr>
              <a:t>22-05-2022</a:t>
            </a:r>
            <a:r>
              <a:rPr lang="en-US" sz="2400" dirty="0"/>
              <a:t>        BY MISS JAY SHREE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5115730"/>
              </p:ext>
            </p:extLst>
          </p:nvPr>
        </p:nvGraphicFramePr>
        <p:xfrm>
          <a:off x="0" y="725558"/>
          <a:ext cx="12192000" cy="5858122"/>
        </p:xfrm>
        <a:graphic>
          <a:graphicData uri="http://schemas.openxmlformats.org/drawingml/2006/table">
            <a:tbl>
              <a:tblPr firstRow="1" bandRow="1">
                <a:tableStyleId>{5C22544A-7EE6-4342-B048-85BDC9FD1C3A}</a:tableStyleId>
              </a:tblPr>
              <a:tblGrid>
                <a:gridCol w="7200971">
                  <a:extLst>
                    <a:ext uri="{9D8B030D-6E8A-4147-A177-3AD203B41FA5}">
                      <a16:colId xmlns:a16="http://schemas.microsoft.com/office/drawing/2014/main" val="20000"/>
                    </a:ext>
                  </a:extLst>
                </a:gridCol>
                <a:gridCol w="4991029">
                  <a:extLst>
                    <a:ext uri="{9D8B030D-6E8A-4147-A177-3AD203B41FA5}">
                      <a16:colId xmlns:a16="http://schemas.microsoft.com/office/drawing/2014/main" val="20001"/>
                    </a:ext>
                  </a:extLst>
                </a:gridCol>
              </a:tblGrid>
              <a:tr h="5858122">
                <a:tc>
                  <a:txBody>
                    <a:bodyPr/>
                    <a:lstStyle/>
                    <a:p>
                      <a:r>
                        <a:rPr lang="en-IN" sz="1600" dirty="0">
                          <a:solidFill>
                            <a:srgbClr val="00B0F0"/>
                          </a:solidFill>
                        </a:rPr>
                        <a:t>What is Personality Development ?</a:t>
                      </a:r>
                    </a:p>
                    <a:p>
                      <a:pPr algn="just"/>
                      <a:r>
                        <a:rPr lang="en-IN" sz="1600" dirty="0">
                          <a:latin typeface="Arial" panose="020B0604020202020204" pitchFamily="34" charset="0"/>
                        </a:rPr>
                        <a:t>Personality means true nature of a person. Personality Development is important because it focuses on developing human skills such as, developing communication skills, confidence building, learning ethics, morals and values, gathering better emotional intelligence, conflict resolutions, enhancing thinking acumen, leadership skills, so on and so forth. </a:t>
                      </a:r>
                    </a:p>
                    <a:p>
                      <a:pPr algn="l"/>
                      <a:r>
                        <a:rPr lang="en-IN" sz="1600" dirty="0">
                          <a:latin typeface="Arial" panose="020B0604020202020204" pitchFamily="34" charset="0"/>
                        </a:rPr>
                        <a:t>Personality development is very important in personal as well as in professional life.</a:t>
                      </a:r>
                    </a:p>
                    <a:p>
                      <a:pPr algn="l"/>
                      <a:r>
                        <a:rPr lang="en-US" sz="1600" dirty="0">
                          <a:solidFill>
                            <a:srgbClr val="00B0F0"/>
                          </a:solidFill>
                        </a:rPr>
                        <a:t>Key to Success:</a:t>
                      </a:r>
                    </a:p>
                    <a:p>
                      <a:pPr algn="l"/>
                      <a:r>
                        <a:rPr lang="en-US" sz="1600" dirty="0">
                          <a:solidFill>
                            <a:srgbClr val="FFFF00"/>
                          </a:solidFill>
                          <a:latin typeface="Arial" panose="020B0604020202020204" pitchFamily="34" charset="0"/>
                        </a:rPr>
                        <a:t>1. Knowledge    2. Skill and   3. Attitude</a:t>
                      </a:r>
                    </a:p>
                    <a:p>
                      <a:pPr algn="l"/>
                      <a:r>
                        <a:rPr lang="en-US" sz="1600" dirty="0">
                          <a:solidFill>
                            <a:srgbClr val="FFFF00"/>
                          </a:solidFill>
                          <a:latin typeface="Arial" panose="020B0604020202020204" pitchFamily="34" charset="0"/>
                        </a:rPr>
                        <a:t>Most Important Skills:</a:t>
                      </a:r>
                    </a:p>
                    <a:p>
                      <a:pPr marL="285750" indent="-285750" algn="just">
                        <a:buFont typeface="Arial" panose="020B0604020202020204" pitchFamily="34" charset="0"/>
                        <a:buChar char="•"/>
                      </a:pPr>
                      <a:r>
                        <a:rPr lang="en-IN" sz="1600" dirty="0"/>
                        <a:t>Effective Communication Skills</a:t>
                      </a:r>
                    </a:p>
                    <a:p>
                      <a:pPr marL="285750" indent="-285750" algn="just">
                        <a:buFont typeface="Arial" panose="020B0604020202020204" pitchFamily="34" charset="0"/>
                        <a:buChar char="•"/>
                      </a:pPr>
                      <a:r>
                        <a:rPr lang="en-IN" sz="1600" dirty="0"/>
                        <a:t>Corporate Grooming and Etiquette</a:t>
                      </a:r>
                    </a:p>
                    <a:p>
                      <a:pPr marL="285750" indent="-285750" algn="just">
                        <a:buFont typeface="Arial" panose="020B0604020202020204" pitchFamily="34" charset="0"/>
                        <a:buChar char="•"/>
                      </a:pPr>
                      <a:r>
                        <a:rPr lang="en-IN" sz="1600" dirty="0"/>
                        <a:t>Good Interpersonal Skills and Teamwork</a:t>
                      </a:r>
                    </a:p>
                    <a:p>
                      <a:pPr marL="285750" indent="-285750" algn="just">
                        <a:buFont typeface="Arial" panose="020B0604020202020204" pitchFamily="34" charset="0"/>
                        <a:buChar char="•"/>
                      </a:pPr>
                      <a:r>
                        <a:rPr lang="en-IN" sz="1600" dirty="0"/>
                        <a:t>Good Presentation Skills</a:t>
                      </a:r>
                      <a:endParaRPr lang="en-US" sz="1600" dirty="0"/>
                    </a:p>
                    <a:p>
                      <a:pPr marL="285750" indent="-285750" algn="just">
                        <a:buFont typeface="Arial" panose="020B0604020202020204" pitchFamily="34" charset="0"/>
                        <a:buChar char="•"/>
                      </a:pPr>
                      <a:r>
                        <a:rPr lang="en-IN" sz="1600" dirty="0"/>
                        <a:t>Problem Solving / Design Thinking</a:t>
                      </a:r>
                      <a:endParaRPr lang="en-US" sz="1600" dirty="0"/>
                    </a:p>
                    <a:p>
                      <a:pPr marL="285750" indent="-285750" algn="just">
                        <a:buFont typeface="Arial" panose="020B0604020202020204" pitchFamily="34" charset="0"/>
                        <a:buChar char="•"/>
                      </a:pPr>
                      <a:r>
                        <a:rPr lang="en-IN" sz="1600" dirty="0"/>
                        <a:t>Email / WhatsApp Etiquette</a:t>
                      </a:r>
                      <a:endParaRPr lang="en-US" sz="1600" dirty="0"/>
                    </a:p>
                    <a:p>
                      <a:pPr marL="285750" indent="-285750" algn="just">
                        <a:buFont typeface="Arial" panose="020B0604020202020204" pitchFamily="34" charset="0"/>
                        <a:buChar char="•"/>
                      </a:pPr>
                      <a:r>
                        <a:rPr lang="en-IN" sz="1600" dirty="0"/>
                        <a:t>English Language Skills</a:t>
                      </a:r>
                      <a:endParaRPr lang="en-US" sz="1600" dirty="0"/>
                    </a:p>
                    <a:p>
                      <a:pPr marL="285750" indent="-285750" algn="just">
                        <a:buFont typeface="Arial" panose="020B0604020202020204" pitchFamily="34" charset="0"/>
                        <a:buChar char="•"/>
                      </a:pPr>
                      <a:r>
                        <a:rPr lang="en-IN" sz="1600" dirty="0"/>
                        <a:t>Creativity</a:t>
                      </a:r>
                      <a:endParaRPr lang="en-US" sz="1600" dirty="0"/>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03CD4278-20B7-D74A-A611-2A04B83A16D1}"/>
              </a:ext>
            </a:extLst>
          </p:cNvPr>
          <p:cNvPicPr>
            <a:picLocks noChangeAspect="1"/>
          </p:cNvPicPr>
          <p:nvPr/>
        </p:nvPicPr>
        <p:blipFill>
          <a:blip r:embed="rId3"/>
          <a:stretch>
            <a:fillRect/>
          </a:stretch>
        </p:blipFill>
        <p:spPr>
          <a:xfrm>
            <a:off x="7184570" y="725558"/>
            <a:ext cx="5007429" cy="58581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891540" cy="725558"/>
          </a:xfrm>
          <a:prstGeom prst="rect">
            <a:avLst/>
          </a:prstGeom>
        </p:spPr>
      </p:pic>
    </p:spTree>
    <p:extLst>
      <p:ext uri="{BB962C8B-B14F-4D97-AF65-F5344CB8AC3E}">
        <p14:creationId xmlns:p14="http://schemas.microsoft.com/office/powerpoint/2010/main" val="241469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1"/>
            <a:ext cx="10820400" cy="685798"/>
          </a:xfrm>
        </p:spPr>
        <p:txBody>
          <a:bodyPr>
            <a:normAutofit/>
          </a:bodyPr>
          <a:lstStyle/>
          <a:p>
            <a:pPr algn="l"/>
            <a:r>
              <a:rPr lang="en-US" sz="2400" dirty="0"/>
              <a:t>             The SUCCESS STORY OF ENTREPRENUERS  </a:t>
            </a:r>
            <a:r>
              <a:rPr lang="en-US" sz="2000" dirty="0">
                <a:solidFill>
                  <a:schemeClr val="accent2"/>
                </a:solidFill>
              </a:rPr>
              <a:t>29-05-2022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8940700"/>
              </p:ext>
            </p:extLst>
          </p:nvPr>
        </p:nvGraphicFramePr>
        <p:xfrm>
          <a:off x="685800" y="960123"/>
          <a:ext cx="10820400" cy="5533678"/>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3036570">
                  <a:extLst>
                    <a:ext uri="{9D8B030D-6E8A-4147-A177-3AD203B41FA5}">
                      <a16:colId xmlns:a16="http://schemas.microsoft.com/office/drawing/2014/main" val="20001"/>
                    </a:ext>
                  </a:extLst>
                </a:gridCol>
                <a:gridCol w="2373630">
                  <a:extLst>
                    <a:ext uri="{9D8B030D-6E8A-4147-A177-3AD203B41FA5}">
                      <a16:colId xmlns:a16="http://schemas.microsoft.com/office/drawing/2014/main" val="20002"/>
                    </a:ext>
                  </a:extLst>
                </a:gridCol>
              </a:tblGrid>
              <a:tr h="638835">
                <a:tc rowSpan="3">
                  <a:txBody>
                    <a:bodyPr/>
                    <a:lstStyle/>
                    <a:p>
                      <a:r>
                        <a:rPr lang="en-US" sz="1800" dirty="0">
                          <a:solidFill>
                            <a:schemeClr val="bg1"/>
                          </a:solidFill>
                        </a:rPr>
                        <a:t>Shri R. K Singh an entrepreneurs and national president of DICCI North.</a:t>
                      </a:r>
                    </a:p>
                    <a:p>
                      <a:endParaRPr lang="en-US" sz="1800" dirty="0"/>
                    </a:p>
                    <a:p>
                      <a:pPr marL="342900" indent="-342900" algn="just">
                        <a:buAutoNum type="arabicPeriod"/>
                      </a:pPr>
                      <a:r>
                        <a:rPr lang="en-US" sz="1400" dirty="0"/>
                        <a:t>He told the participants about his success story as a business man.</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US" sz="1400" dirty="0"/>
                        <a:t>After Diploma in Electrical Engineering he though having numbers of appointment letters for various government jobs but preferred to go for business.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US" sz="1400" dirty="0"/>
                        <a:t>He is Chairman Managing Director of M/s Marshal Enterprises </a:t>
                      </a:r>
                      <a:r>
                        <a:rPr lang="en-US" sz="1400" dirty="0" err="1"/>
                        <a:t>Bulandshahar</a:t>
                      </a:r>
                      <a:r>
                        <a:rPr lang="en-US" sz="1400" dirty="0"/>
                        <a:t> U.P and deals in manufacturing Grid Sub Stations &amp; Solar Energy Production.</a:t>
                      </a:r>
                    </a:p>
                    <a:p>
                      <a:pPr marL="342900" indent="-342900" algn="just">
                        <a:buAutoNum type="arabicPeriod"/>
                      </a:pPr>
                      <a:endParaRPr lang="en-US" sz="1400" dirty="0"/>
                    </a:p>
                    <a:p>
                      <a:pPr marL="342900" indent="-342900" algn="just">
                        <a:buAutoNum type="arabicPeriod"/>
                      </a:pPr>
                      <a:r>
                        <a:rPr lang="en-US" sz="1400" dirty="0"/>
                        <a:t>He insisted for every one in family to have their separate ITR(Income Tax Return).</a:t>
                      </a:r>
                    </a:p>
                    <a:p>
                      <a:pPr marL="342900" indent="-342900" algn="just">
                        <a:buAutoNum type="arabicPeriod"/>
                      </a:pPr>
                      <a:r>
                        <a:rPr lang="en-US" sz="1400" dirty="0"/>
                        <a:t>He advocated for joint ventures to be eligible for participating in larger tenders of State/ Central Governments.</a:t>
                      </a:r>
                    </a:p>
                    <a:p>
                      <a:pPr marL="342900" indent="-342900" algn="just">
                        <a:buAutoNum type="arabicPeriod"/>
                      </a:pPr>
                      <a:r>
                        <a:rPr lang="en-US" sz="1400" dirty="0"/>
                        <a:t>He also advised PBA members to enter into business.</a:t>
                      </a:r>
                    </a:p>
                    <a:p>
                      <a:pPr marL="342900" indent="-342900" algn="just">
                        <a:buAutoNum type="arabicPeriod"/>
                      </a:pPr>
                      <a:r>
                        <a:rPr lang="en-US" sz="1400" dirty="0"/>
                        <a:t>He assured to extend his help for needy for obtaining license, guidance in export/import or in any other fields.</a:t>
                      </a:r>
                    </a:p>
                    <a:p>
                      <a:pPr marL="342900" indent="-342900" algn="just">
                        <a:buAutoNum type="arabicPeriod"/>
                      </a:pPr>
                      <a:r>
                        <a:rPr lang="en-US" sz="1400" dirty="0"/>
                        <a:t>He also thanked PBA to have such platform to motivate and facilitate our aspirants to enter into the business.</a:t>
                      </a:r>
                    </a:p>
                  </a:txBody>
                  <a:tcPr/>
                </a:tc>
                <a:tc rowSpan="2">
                  <a:txBody>
                    <a:bodyPr/>
                    <a:lstStyle/>
                    <a:p>
                      <a:r>
                        <a:rPr lang="en-US" dirty="0">
                          <a:solidFill>
                            <a:schemeClr val="bg1"/>
                          </a:solidFill>
                        </a:rPr>
                        <a:t>Dr Chandrabhan Prasad</a:t>
                      </a:r>
                    </a:p>
                    <a:p>
                      <a:pPr marL="342900" indent="-342900" algn="just">
                        <a:buAutoNum type="arabicPeriod"/>
                      </a:pPr>
                      <a:r>
                        <a:rPr lang="en-US" sz="1400" dirty="0"/>
                        <a:t>He elaborated the need for entering into business.</a:t>
                      </a:r>
                    </a:p>
                    <a:p>
                      <a:pPr marL="342900" indent="-342900" algn="just">
                        <a:buAutoNum type="arabicPeriod"/>
                      </a:pPr>
                      <a:r>
                        <a:rPr lang="en-US" sz="1400" dirty="0"/>
                        <a:t>He advocated for the need of Dalit Economy.</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US" sz="1400" dirty="0"/>
                        <a:t>4. When asked for branding he told that though the branding by Dalit names is not yet proved successful in all the fields but found success in music's bands specially in Punjab.</a:t>
                      </a:r>
                    </a:p>
                    <a:p>
                      <a:pPr marL="342900" indent="-342900" algn="just">
                        <a:buAutoNum type="arabicPeriod"/>
                      </a:pPr>
                      <a:r>
                        <a:rPr lang="en-US" sz="1400" dirty="0"/>
                        <a:t>Though the use of Dalit was objected but still it was insisted that today or tomorrow we have to raise platform of our separate economy by entering into manufacturing, trading, servicing, media, Judiciary, active politics and so on.</a:t>
                      </a:r>
                    </a:p>
                  </a:txBody>
                  <a:tcPr/>
                </a:tc>
                <a:tc>
                  <a:txBody>
                    <a:bodyPr/>
                    <a:lstStyle/>
                    <a:p>
                      <a:endParaRPr lang="en-US" dirty="0"/>
                    </a:p>
                  </a:txBody>
                  <a:tcPr/>
                </a:tc>
                <a:extLst>
                  <a:ext uri="{0D108BD9-81ED-4DB2-BD59-A6C34878D82A}">
                    <a16:rowId xmlns:a16="http://schemas.microsoft.com/office/drawing/2014/main" val="10000"/>
                  </a:ext>
                </a:extLst>
              </a:tr>
              <a:tr h="3409634">
                <a:tc vMerge="1">
                  <a:txBody>
                    <a:bodyPr/>
                    <a:lstStyle/>
                    <a:p>
                      <a:endParaRPr lang="en-US"/>
                    </a:p>
                  </a:txBody>
                  <a:tcPr/>
                </a:tc>
                <a:tc vMerge="1">
                  <a:txBody>
                    <a:bodyPr/>
                    <a:lstStyle/>
                    <a:p>
                      <a:endParaRPr lang="en-US"/>
                    </a:p>
                  </a:txBody>
                  <a:tcPr/>
                </a:tc>
                <a:tc>
                  <a:txBody>
                    <a:bodyPr/>
                    <a:lstStyle/>
                    <a:p>
                      <a:endParaRPr lang="en-US" dirty="0"/>
                    </a:p>
                    <a:p>
                      <a:endParaRPr lang="en-US" dirty="0"/>
                    </a:p>
                    <a:p>
                      <a:endParaRPr lang="en-US" dirty="0"/>
                    </a:p>
                    <a:p>
                      <a:endParaRPr lang="en-US" dirty="0"/>
                    </a:p>
                    <a:p>
                      <a:pPr algn="just"/>
                      <a:endParaRPr lang="en-US" sz="1400" dirty="0"/>
                    </a:p>
                    <a:p>
                      <a:pPr algn="just"/>
                      <a:endParaRPr lang="en-US" sz="1400" dirty="0"/>
                    </a:p>
                    <a:p>
                      <a:pPr algn="just"/>
                      <a:r>
                        <a:rPr lang="en-US" sz="1400" dirty="0"/>
                        <a:t>5. He also supported views of Shri R K Singh and advocated to increase ITR of depressed classes to participate in larger economy</a:t>
                      </a:r>
                    </a:p>
                  </a:txBody>
                  <a:tcPr/>
                </a:tc>
                <a:extLst>
                  <a:ext uri="{0D108BD9-81ED-4DB2-BD59-A6C34878D82A}">
                    <a16:rowId xmlns:a16="http://schemas.microsoft.com/office/drawing/2014/main" val="10001"/>
                  </a:ext>
                </a:extLst>
              </a:tr>
              <a:tr h="900718">
                <a:tc vMerge="1">
                  <a:txBody>
                    <a:bodyPr/>
                    <a:lstStyle/>
                    <a:p>
                      <a:endParaRPr lang="en-US"/>
                    </a:p>
                  </a:txBody>
                  <a:tcPr/>
                </a:tc>
                <a:tc>
                  <a:txBody>
                    <a:bodyPr/>
                    <a:lstStyle/>
                    <a:p>
                      <a:r>
                        <a:rPr lang="en-US" sz="1600" dirty="0">
                          <a:solidFill>
                            <a:srgbClr val="002060"/>
                          </a:solidFill>
                        </a:rPr>
                        <a:t>PROGRESSIVE BUSINESS ALLIANCE, H.Q AT MEERUT</a:t>
                      </a: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960121"/>
            <a:ext cx="2362200" cy="18516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5730"/>
            <a:ext cx="845820" cy="662939"/>
          </a:xfrm>
          <a:prstGeom prst="rect">
            <a:avLst/>
          </a:prstGeom>
        </p:spPr>
      </p:pic>
    </p:spTree>
    <p:extLst>
      <p:ext uri="{BB962C8B-B14F-4D97-AF65-F5344CB8AC3E}">
        <p14:creationId xmlns:p14="http://schemas.microsoft.com/office/powerpoint/2010/main" val="25491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1"/>
            <a:ext cx="10820400" cy="754380"/>
          </a:xfrm>
        </p:spPr>
        <p:txBody>
          <a:bodyPr>
            <a:normAutofit/>
          </a:bodyPr>
          <a:lstStyle/>
          <a:p>
            <a:pPr algn="l"/>
            <a:endParaRPr lang="en-US" sz="2400" dirty="0"/>
          </a:p>
        </p:txBody>
      </p:sp>
      <p:sp>
        <p:nvSpPr>
          <p:cNvPr id="3" name="Content Placeholder 2"/>
          <p:cNvSpPr>
            <a:spLocks noGrp="1"/>
          </p:cNvSpPr>
          <p:nvPr>
            <p:ph idx="1"/>
          </p:nvPr>
        </p:nvSpPr>
        <p:spPr>
          <a:xfrm>
            <a:off x="685800" y="1245870"/>
            <a:ext cx="10820400" cy="5337810"/>
          </a:xfrm>
        </p:spPr>
        <p:txBody>
          <a:bodyPr>
            <a:normAutofit/>
          </a:bodyPr>
          <a:lstStyle/>
          <a:p>
            <a:pPr algn="just"/>
            <a:endParaRPr lang="en-US" sz="1800" dirty="0"/>
          </a:p>
          <a:p>
            <a:pPr algn="just"/>
            <a:endParaRPr lang="en-US" sz="1800" dirty="0"/>
          </a:p>
          <a:p>
            <a:pPr algn="just"/>
            <a:endParaRPr lang="en-IN" sz="1800" dirty="0">
              <a:solidFill>
                <a:srgbClr val="FFFF00"/>
              </a:solidFill>
              <a:latin typeface="Arial" panose="020B0604020202020204" pitchFamily="34" charset="0"/>
            </a:endParaRPr>
          </a:p>
          <a:p>
            <a:pPr algn="just"/>
            <a:endParaRPr lang="en-US" sz="1800" dirty="0"/>
          </a:p>
        </p:txBody>
      </p:sp>
    </p:spTree>
    <p:extLst>
      <p:ext uri="{BB962C8B-B14F-4D97-AF65-F5344CB8AC3E}">
        <p14:creationId xmlns:p14="http://schemas.microsoft.com/office/powerpoint/2010/main" val="346686211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319</TotalTime>
  <Words>1219</Words>
  <Application>Microsoft Office PowerPoint</Application>
  <PresentationFormat>Widescreen</PresentationFormat>
  <Paragraphs>116</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Vapor Trail</vt:lpstr>
      <vt:lpstr>           PBA NEWS LETTER MAY 2022</vt:lpstr>
      <vt:lpstr>       HYDROPONICS    03-05-2022</vt:lpstr>
      <vt:lpstr>         Aeroponics  03-05-2022                         By Kishan Singh Jame</vt:lpstr>
      <vt:lpstr>        Education policy for unprivileged Society- Ambedkar’s View                                                                             By Er. Sunder Pal Singh   08-05-2022</vt:lpstr>
      <vt:lpstr>             Buddha in business Management  15-05-2022   By Er Sunder Pal Singh</vt:lpstr>
      <vt:lpstr>               THE PERSONALITY DEVELOPMENT        22-05-2022        BY MISS JAY SHREE</vt:lpstr>
      <vt:lpstr>             The SUCCESS STORY OF ENTREPRENUERS  29-05-2022</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PBA NEWS LETTER MAY 2022</dc:title>
  <dc:creator>Microsoft</dc:creator>
  <cp:lastModifiedBy>Unknown User</cp:lastModifiedBy>
  <cp:revision>42</cp:revision>
  <dcterms:created xsi:type="dcterms:W3CDTF">2022-05-10T11:52:31Z</dcterms:created>
  <dcterms:modified xsi:type="dcterms:W3CDTF">2022-05-30T02:05:00Z</dcterms:modified>
</cp:coreProperties>
</file>