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6" r:id="rId3"/>
    <p:sldId id="287" r:id="rId4"/>
    <p:sldId id="261" r:id="rId5"/>
    <p:sldId id="264" r:id="rId6"/>
    <p:sldId id="265" r:id="rId7"/>
    <p:sldId id="267" r:id="rId8"/>
    <p:sldId id="278" r:id="rId9"/>
    <p:sldId id="258" r:id="rId10"/>
    <p:sldId id="266" r:id="rId11"/>
    <p:sldId id="259" r:id="rId12"/>
    <p:sldId id="262" r:id="rId13"/>
    <p:sldId id="263" r:id="rId14"/>
    <p:sldId id="270" r:id="rId15"/>
    <p:sldId id="271" r:id="rId16"/>
    <p:sldId id="280" r:id="rId17"/>
    <p:sldId id="269" r:id="rId18"/>
    <p:sldId id="272" r:id="rId19"/>
    <p:sldId id="281" r:id="rId20"/>
    <p:sldId id="273" r:id="rId21"/>
    <p:sldId id="274" r:id="rId22"/>
    <p:sldId id="279" r:id="rId23"/>
    <p:sldId id="275" r:id="rId24"/>
    <p:sldId id="27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12/13/2021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12/13/2021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1622738"/>
            <a:ext cx="8791575" cy="978793"/>
          </a:xfrm>
          <a:solidFill>
            <a:srgbClr val="7030A0"/>
          </a:solidFill>
        </p:spPr>
        <p:txBody>
          <a:bodyPr/>
          <a:lstStyle/>
          <a:p>
            <a:r>
              <a:rPr lang="en-US" dirty="0" smtClean="0"/>
              <a:t>PROGRESSIVE BUSINESS ALLIANCE</a:t>
            </a:r>
            <a:endParaRPr lang="en-US" dirty="0"/>
          </a:p>
        </p:txBody>
      </p:sp>
      <p:sp>
        <p:nvSpPr>
          <p:cNvPr id="3" name="Subtitle 2"/>
          <p:cNvSpPr>
            <a:spLocks noGrp="1"/>
          </p:cNvSpPr>
          <p:nvPr>
            <p:ph type="subTitle" idx="1"/>
          </p:nvPr>
        </p:nvSpPr>
        <p:spPr>
          <a:solidFill>
            <a:srgbClr val="C00000"/>
          </a:solidFill>
        </p:spPr>
        <p:txBody>
          <a:bodyPr/>
          <a:lstStyle/>
          <a:p>
            <a:pPr algn="ctr"/>
            <a:r>
              <a:rPr lang="en-US" i="1" dirty="0" smtClean="0"/>
              <a:t>Helps to</a:t>
            </a:r>
          </a:p>
          <a:p>
            <a:pPr algn="ctr"/>
            <a:r>
              <a:rPr lang="en-US" sz="2800" i="1" dirty="0" smtClean="0"/>
              <a:t>achieve your dreams </a:t>
            </a:r>
            <a:endParaRPr lang="en-US" sz="2800" i="1" dirty="0"/>
          </a:p>
        </p:txBody>
      </p:sp>
    </p:spTree>
    <p:extLst>
      <p:ext uri="{BB962C8B-B14F-4D97-AF65-F5344CB8AC3E}">
        <p14:creationId xmlns:p14="http://schemas.microsoft.com/office/powerpoint/2010/main" val="2864456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825571"/>
          </a:xfrm>
        </p:spPr>
        <p:txBody>
          <a:bodyPr>
            <a:normAutofit fontScale="90000"/>
          </a:bodyPr>
          <a:lstStyle/>
          <a:p>
            <a:r>
              <a:rPr lang="en-US" altLang="en-US" b="1" u="sng" cap="none" dirty="0">
                <a:solidFill>
                  <a:srgbClr val="000000"/>
                </a:solidFill>
                <a:latin typeface="Trebuchet MS" panose="020B0603020202020204" pitchFamily="34" charset="0"/>
                <a:ea typeface="Trebuchet MS" panose="020B0603020202020204" pitchFamily="34" charset="0"/>
                <a:cs typeface="Times New Roman" panose="02020603050405020304" pitchFamily="18" charset="0"/>
              </a:rPr>
              <a:t>MEMBERSHIP - FORM</a:t>
            </a:r>
            <a:r>
              <a:rPr lang="en-US" altLang="en-US" sz="2000" cap="none" dirty="0"/>
              <a:t/>
            </a:r>
            <a:br>
              <a:rPr lang="en-US" altLang="en-US" sz="2000" cap="none" dirty="0"/>
            </a:br>
            <a:endParaRPr lang="en-US" dirty="0"/>
          </a:p>
        </p:txBody>
      </p:sp>
      <p:sp>
        <p:nvSpPr>
          <p:cNvPr id="3" name="Content Placeholder 2"/>
          <p:cNvSpPr>
            <a:spLocks noGrp="1"/>
          </p:cNvSpPr>
          <p:nvPr>
            <p:ph idx="1"/>
          </p:nvPr>
        </p:nvSpPr>
        <p:spPr>
          <a:xfrm>
            <a:off x="652015" y="1953220"/>
            <a:ext cx="10771546" cy="4904779"/>
          </a:xfrm>
        </p:spPr>
        <p:txBody>
          <a:bodyPr/>
          <a:lstStyle/>
          <a:p>
            <a:endParaRPr lang="en-US" dirty="0"/>
          </a:p>
        </p:txBody>
      </p:sp>
      <p:sp>
        <p:nvSpPr>
          <p:cNvPr id="4" name="Rectangle 2"/>
          <p:cNvSpPr>
            <a:spLocks noChangeArrowheads="1"/>
          </p:cNvSpPr>
          <p:nvPr/>
        </p:nvSpPr>
        <p:spPr bwMode="auto">
          <a:xfrm>
            <a:off x="-489398" y="0"/>
            <a:ext cx="1325728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5" name="Text Box 1"/>
          <p:cNvSpPr txBox="1"/>
          <p:nvPr/>
        </p:nvSpPr>
        <p:spPr>
          <a:xfrm flipV="1">
            <a:off x="1691828" y="910389"/>
            <a:ext cx="3324679" cy="81726"/>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800" b="1" u="none" strike="noStrike" dirty="0">
                <a:ln w="9525" cap="flat" cmpd="sng" algn="ctr">
                  <a:solidFill>
                    <a:srgbClr val="FFFFFF"/>
                  </a:solidFill>
                  <a:prstDash val="solid"/>
                  <a:round/>
                </a:ln>
                <a:solidFill>
                  <a:srgbClr val="000000"/>
                </a:solidFill>
                <a:effectLst>
                  <a:outerShdw blurRad="12700" dist="38100" dir="2700000" algn="tl">
                    <a:schemeClr val="bg1">
                      <a:lumMod val="50000"/>
                    </a:schemeClr>
                  </a:outerShdw>
                </a:effectLst>
                <a:latin typeface="Trebuchet MS" panose="020B0603020202020204" pitchFamily="34" charset="0"/>
                <a:ea typeface="Trebuchet MS" panose="020B0603020202020204" pitchFamily="34" charset="0"/>
                <a:cs typeface="Times New Roman" panose="02020603050405020304" pitchFamily="18" charset="0"/>
              </a:rPr>
              <a:t> </a:t>
            </a:r>
            <a:endParaRPr lang="en-US" sz="1100" dirty="0">
              <a:effectLst/>
              <a:latin typeface="Trebuchet MS" panose="020B0603020202020204" pitchFamily="34" charset="0"/>
              <a:ea typeface="Trebuchet MS" panose="020B0603020202020204" pitchFamily="34" charset="0"/>
              <a:cs typeface="Times New Roman" panose="02020603050405020304" pitchFamily="18" charset="0"/>
            </a:endParaRPr>
          </a:p>
        </p:txBody>
      </p:sp>
      <p:sp>
        <p:nvSpPr>
          <p:cNvPr id="6" name="Rectangle 4"/>
          <p:cNvSpPr>
            <a:spLocks noChangeArrowheads="1"/>
          </p:cNvSpPr>
          <p:nvPr/>
        </p:nvSpPr>
        <p:spPr bwMode="auto">
          <a:xfrm>
            <a:off x="1004552" y="825571"/>
            <a:ext cx="10419010" cy="6340197"/>
          </a:xfrm>
          <a:prstGeom prst="rect">
            <a:avLst/>
          </a:prstGeom>
          <a:solidFill>
            <a:schemeClr val="bg1"/>
          </a:solidFill>
          <a:ln>
            <a:noFill/>
          </a:ln>
          <a:effectLs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The Chief Convener / Convener,</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Progressive Business Alliance                                                                                                     PHOTO</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766/8, </a:t>
            </a:r>
            <a:r>
              <a:rPr kumimoji="0" lang="en-US" altLang="en-US" sz="1400" b="0" i="0" u="none" strike="noStrike" cap="none" normalizeH="0" baseline="0" dirty="0" err="1"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Jagriti</a:t>
            </a:r>
            <a:r>
              <a:rPr kumimoji="0" lang="en-US" altLang="en-US" sz="1400" b="0"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 </a:t>
            </a:r>
            <a:r>
              <a:rPr kumimoji="0" lang="en-US" altLang="en-US" sz="1400" b="0" i="0" u="none" strike="noStrike" cap="none" normalizeH="0" baseline="0" dirty="0" err="1"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Vihar</a:t>
            </a:r>
            <a:r>
              <a:rPr kumimoji="0" lang="en-US" altLang="en-US" sz="1400" b="0"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 Meerut.</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 I hereby apply for the Membership of </a:t>
            </a:r>
            <a:r>
              <a:rPr kumimoji="0" lang="en-US" altLang="en-US" sz="1400" b="1"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Progressive Business Alliance</a:t>
            </a:r>
            <a:r>
              <a:rPr kumimoji="0" lang="en-US" altLang="en-US" sz="1400" b="0"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 </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1. Name of the Company / Organization/ Professional</a:t>
            </a:r>
            <a:r>
              <a:rPr kumimoji="0" lang="en-US" altLang="en-US" sz="1400" b="0"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 _____________________________________</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 2. Office /Works Address</a:t>
            </a:r>
            <a:r>
              <a:rPr kumimoji="0" lang="en-US" altLang="en-US" sz="1400" b="0"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 ____________________________________________________________________ </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3. Contact Details:</a:t>
            </a:r>
            <a:r>
              <a:rPr kumimoji="0" lang="en-US" altLang="en-US" sz="1400" b="0"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  Mobile No. : ............................ Phone No. : .......................... </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         E-mail: ....................................                    Website:............................... </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4. Nature of Business: (</a:t>
            </a:r>
            <a:r>
              <a:rPr kumimoji="0" lang="en-US" altLang="en-US" sz="1400" b="1"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rebuchet MS" panose="020B0603020202020204" pitchFamily="34" charset="0"/>
              </a:rPr>
              <a:t>√</a:t>
            </a:r>
            <a:r>
              <a:rPr kumimoji="0" lang="en-US" altLang="en-US" sz="1400" b="1"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 </a:t>
            </a:r>
            <a:r>
              <a:rPr kumimoji="0" lang="en-US" altLang="en-US" sz="1400" b="0"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mark the following business to which you belong.</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  ) Manufacturing    (  ) Services     (  ) Food     (  ) Trading     (  ) Textile     (  ) Leather            (  ) Other </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5. Legal Status: (</a:t>
            </a:r>
            <a:r>
              <a:rPr kumimoji="0" lang="en-US" altLang="en-US" sz="1400" b="1"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rebuchet MS" panose="020B0603020202020204" pitchFamily="34" charset="0"/>
              </a:rPr>
              <a:t>√</a:t>
            </a:r>
            <a:r>
              <a:rPr kumimoji="0" lang="en-US" altLang="en-US" sz="1400" b="1"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 </a:t>
            </a:r>
            <a:r>
              <a:rPr kumimoji="0" lang="en-US" altLang="en-US" sz="1400" b="0"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mark the following to which you belong.</a:t>
            </a:r>
            <a:r>
              <a:rPr kumimoji="0" lang="en-US" altLang="en-US" sz="1400" b="1"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 </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  (   ) Private Ltd.    (   ) Partnership    (   ) Proprietary </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6. Type of Industry: (</a:t>
            </a:r>
            <a:r>
              <a:rPr kumimoji="0" lang="en-US" altLang="en-US" sz="1400" b="1"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rebuchet MS" panose="020B0603020202020204" pitchFamily="34" charset="0"/>
              </a:rPr>
              <a:t>√</a:t>
            </a:r>
            <a:r>
              <a:rPr kumimoji="0" lang="en-US" altLang="en-US" sz="1400" b="1"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 </a:t>
            </a:r>
            <a:r>
              <a:rPr kumimoji="0" lang="en-US" altLang="en-US" sz="1400" b="0"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mark the following to which you belong.</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 (   ) Large                                (  ) Medium                                          (   ) Small </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7. Establishment date of Company / Firm: </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8. No. of Employees: </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9. Last Two Years Turnover: </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10. Certification (s) if any (like ISO): </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11. Product Details: </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12. Category:</a:t>
            </a:r>
            <a:r>
              <a:rPr kumimoji="0" lang="en-US" altLang="en-US" sz="1400" b="0"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 </a:t>
            </a:r>
            <a:r>
              <a:rPr kumimoji="0" lang="en-US" altLang="en-US" sz="1400" b="1"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a:t>
            </a:r>
            <a:r>
              <a:rPr kumimoji="0" lang="en-US" altLang="en-US" sz="1400" b="1"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rebuchet MS" panose="020B0603020202020204" pitchFamily="34" charset="0"/>
              </a:rPr>
              <a:t>√</a:t>
            </a:r>
            <a:r>
              <a:rPr kumimoji="0" lang="en-US" altLang="en-US" sz="1400" b="1"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 </a:t>
            </a:r>
            <a:r>
              <a:rPr kumimoji="0" lang="en-US" altLang="en-US" sz="1400" b="0"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mark the following to which you belong.  </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  (   ) SC                (   ) ST                  (   ) OBC                   (   ) Other</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13.</a:t>
            </a:r>
            <a:r>
              <a:rPr kumimoji="0" lang="en-US" altLang="en-US" sz="1400" b="0"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 </a:t>
            </a:r>
            <a:r>
              <a:rPr kumimoji="0" lang="en-US" altLang="en-US" sz="1400" b="1"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Enrolment Fee (One Time Only) :</a:t>
            </a:r>
            <a:r>
              <a:rPr kumimoji="0" lang="en-US" altLang="en-US" sz="1400" b="0"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 Entrance Fee for different categories is as follows : </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Member: Large enterprise:</a:t>
            </a:r>
            <a:r>
              <a:rPr kumimoji="0" lang="en-US" altLang="en-US" sz="1400" b="0"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 </a:t>
            </a:r>
            <a:r>
              <a:rPr kumimoji="0" lang="en-US" altLang="en-US" sz="1400" b="1"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More than Rs.one crore:</a:t>
            </a:r>
            <a:r>
              <a:rPr kumimoji="0" lang="en-US" altLang="en-US" sz="1400" b="0"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                                  Rs.10,000/= </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Small enterprise: More than </a:t>
            </a:r>
            <a:r>
              <a:rPr kumimoji="0" lang="en-US" altLang="en-US" sz="1400" b="1" i="0" u="none" strike="noStrike" cap="none" normalizeH="0" baseline="0" dirty="0" err="1"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Rs</a:t>
            </a:r>
            <a:r>
              <a:rPr kumimoji="0" lang="en-US" altLang="en-US" sz="1400" b="1"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 25 lacs but does not exceed </a:t>
            </a:r>
            <a:r>
              <a:rPr kumimoji="0" lang="en-US" altLang="en-US" sz="1400" b="1" i="0" u="none" strike="noStrike" cap="none" normalizeH="0" baseline="0" dirty="0" err="1"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Rs</a:t>
            </a:r>
            <a:r>
              <a:rPr kumimoji="0" lang="en-US" altLang="en-US" sz="1400" b="1"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 1 crore:</a:t>
            </a:r>
            <a:r>
              <a:rPr kumimoji="0" lang="en-US" altLang="en-US" sz="1400" b="0"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  </a:t>
            </a:r>
            <a:r>
              <a:rPr kumimoji="0" lang="en-US" altLang="en-US" sz="1400" b="0" i="0" u="none" strike="noStrike" cap="none" normalizeH="0" baseline="0" dirty="0" err="1"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Rs</a:t>
            </a:r>
            <a:r>
              <a:rPr kumimoji="0" lang="en-US" altLang="en-US" sz="1400" b="0"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 5,000/= </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Tiny enterprise Start up Member / Professional:  Up to </a:t>
            </a:r>
            <a:r>
              <a:rPr kumimoji="0" lang="en-US" altLang="en-US" sz="1400" b="1" i="0" u="none" strike="noStrike" cap="none" normalizeH="0" baseline="0" dirty="0" err="1"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Rs</a:t>
            </a:r>
            <a:r>
              <a:rPr kumimoji="0" lang="en-US" altLang="en-US" sz="1400" b="1"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 25 lakh   :</a:t>
            </a:r>
            <a:r>
              <a:rPr kumimoji="0" lang="en-US" altLang="en-US" sz="1400" b="0"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        </a:t>
            </a:r>
            <a:r>
              <a:rPr kumimoji="0" lang="en-US" altLang="en-US" sz="1400" b="0" i="0" u="none" strike="noStrike" cap="none" normalizeH="0" baseline="0" dirty="0" err="1"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Rs</a:t>
            </a:r>
            <a:r>
              <a:rPr kumimoji="0" lang="en-US" altLang="en-US" sz="1400" b="0"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 2500/= </a:t>
            </a:r>
            <a:r>
              <a:rPr kumimoji="0" lang="en-US" altLang="en-US" sz="1400" b="1"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 </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15. Monthly Subscription:</a:t>
            </a:r>
            <a:r>
              <a:rPr kumimoji="0" lang="en-US" altLang="en-US" sz="1400" b="0"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 Subscription is </a:t>
            </a:r>
            <a:r>
              <a:rPr kumimoji="0" lang="en-US" altLang="en-US" sz="1400" b="0" i="0" u="none" strike="noStrike" cap="none" normalizeH="0" baseline="0" dirty="0" err="1"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Rs</a:t>
            </a:r>
            <a:r>
              <a:rPr kumimoji="0" lang="en-US" altLang="en-US" sz="1400" b="0"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 1000/= per Month from all members. </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16.  Mode of payment:</a:t>
            </a:r>
            <a:r>
              <a:rPr kumimoji="0" lang="en-US" altLang="en-US" sz="1400" b="0"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  Cash / </a:t>
            </a:r>
            <a:r>
              <a:rPr kumimoji="0" lang="en-US" altLang="en-US" sz="1400" b="0" i="0" u="none" strike="noStrike" cap="none" normalizeH="0" baseline="0" dirty="0" err="1"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Cheque</a:t>
            </a:r>
            <a:r>
              <a:rPr kumimoji="0" lang="en-US" altLang="en-US" sz="1400" b="0"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  or DD in Favor of ‘ </a:t>
            </a:r>
            <a:r>
              <a:rPr kumimoji="0" lang="en-US" altLang="en-US" sz="1400" b="1"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Progressive Business Alliance’</a:t>
            </a:r>
            <a:r>
              <a:rPr kumimoji="0" lang="en-US" altLang="en-US" sz="1400" b="0"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 payable at MEERUT. </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Principal Adviser:</a:t>
            </a:r>
            <a:r>
              <a:rPr kumimoji="0" lang="en-US" altLang="en-US" sz="1400" b="0"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                                                                                </a:t>
            </a:r>
            <a:r>
              <a:rPr kumimoji="0" lang="en-US" altLang="en-US" sz="1400" b="1"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Name  </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Chief Convener</a:t>
            </a:r>
            <a:r>
              <a:rPr kumimoji="0" lang="en-US" altLang="en-US" sz="1400" b="0" i="0" u="none" strike="noStrike" cap="none" normalizeH="0" baseline="0" dirty="0" smtClean="0">
                <a:ln>
                  <a:noFill/>
                </a:ln>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                                                                 Signature (With Company Seal)</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09277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225" y="0"/>
            <a:ext cx="8551572" cy="1004552"/>
          </a:xfrm>
          <a:solidFill>
            <a:srgbClr val="7030A0"/>
          </a:solidFill>
        </p:spPr>
        <p:txBody>
          <a:bodyPr>
            <a:normAutofit/>
          </a:bodyPr>
          <a:lstStyle/>
          <a:p>
            <a:r>
              <a:rPr lang="en-US" dirty="0" smtClean="0"/>
              <a:t>THE CORE GROUP MEMBERS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6225" y="1004552"/>
            <a:ext cx="8551572" cy="5853447"/>
          </a:xfrm>
          <a:solidFill>
            <a:srgbClr val="C00000"/>
          </a:solidFill>
        </p:spPr>
      </p:pic>
    </p:spTree>
    <p:extLst>
      <p:ext uri="{BB962C8B-B14F-4D97-AF65-F5344CB8AC3E}">
        <p14:creationId xmlns:p14="http://schemas.microsoft.com/office/powerpoint/2010/main" val="1981715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1413" y="206375"/>
            <a:ext cx="10230632" cy="6284913"/>
          </a:xfrm>
        </p:spPr>
      </p:pic>
    </p:spTree>
    <p:extLst>
      <p:ext uri="{BB962C8B-B14F-4D97-AF65-F5344CB8AC3E}">
        <p14:creationId xmlns:p14="http://schemas.microsoft.com/office/powerpoint/2010/main" val="2487044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1413" y="334851"/>
            <a:ext cx="9905998" cy="5950039"/>
          </a:xfrm>
        </p:spPr>
      </p:pic>
    </p:spTree>
    <p:extLst>
      <p:ext uri="{BB962C8B-B14F-4D97-AF65-F5344CB8AC3E}">
        <p14:creationId xmlns:p14="http://schemas.microsoft.com/office/powerpoint/2010/main" val="4241455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56117"/>
            <a:ext cx="9905998" cy="1594623"/>
          </a:xfrm>
          <a:solidFill>
            <a:srgbClr val="7030A0"/>
          </a:solidFill>
        </p:spPr>
        <p:txBody>
          <a:bodyPr>
            <a:normAutofit/>
          </a:bodyPr>
          <a:lstStyle/>
          <a:p>
            <a:r>
              <a:rPr lang="en-US" dirty="0" smtClean="0"/>
              <a:t>SUNDER PAL SINGH- PRINCIPAL ADVISER</a:t>
            </a:r>
            <a:br>
              <a:rPr lang="en-US" dirty="0" smtClean="0"/>
            </a:br>
            <a:r>
              <a:rPr lang="en-US" sz="2700" dirty="0" smtClean="0"/>
              <a:t>Ex- Chief Engineer, </a:t>
            </a:r>
            <a:r>
              <a:rPr lang="en-US" sz="2700" dirty="0" err="1" smtClean="0"/>
              <a:t>bsnl</a:t>
            </a:r>
            <a:r>
              <a:rPr lang="en-US" sz="2700" dirty="0" smtClean="0"/>
              <a:t/>
            </a:r>
            <a:br>
              <a:rPr lang="en-US" sz="2700" dirty="0" smtClean="0"/>
            </a:br>
            <a:r>
              <a:rPr lang="en-US" sz="2700" dirty="0" err="1" smtClean="0"/>
              <a:t>batchler</a:t>
            </a:r>
            <a:r>
              <a:rPr lang="en-US" sz="2700" dirty="0" smtClean="0"/>
              <a:t> of engineering and </a:t>
            </a:r>
            <a:r>
              <a:rPr lang="en-US" sz="2700" dirty="0" err="1" smtClean="0"/>
              <a:t>mba</a:t>
            </a:r>
            <a:r>
              <a:rPr lang="en-US" sz="2700" dirty="0" smtClean="0"/>
              <a:t> (finance)</a:t>
            </a:r>
            <a:endParaRPr lang="en-US" sz="27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1082" y="1884556"/>
            <a:ext cx="5048518" cy="4876852"/>
          </a:xfrm>
        </p:spPr>
      </p:pic>
    </p:spTree>
    <p:extLst>
      <p:ext uri="{BB962C8B-B14F-4D97-AF65-F5344CB8AC3E}">
        <p14:creationId xmlns:p14="http://schemas.microsoft.com/office/powerpoint/2010/main" val="629911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23024"/>
            <a:ext cx="9905998" cy="1116379"/>
          </a:xfrm>
          <a:solidFill>
            <a:srgbClr val="7030A0"/>
          </a:solidFill>
        </p:spPr>
        <p:txBody>
          <a:bodyPr/>
          <a:lstStyle/>
          <a:p>
            <a:r>
              <a:rPr lang="en-US" dirty="0" smtClean="0"/>
              <a:t>SHARWAN KUMAR – ADDITIONAL ADVISER</a:t>
            </a:r>
            <a:br>
              <a:rPr lang="en-US" dirty="0" smtClean="0"/>
            </a:br>
            <a:r>
              <a:rPr lang="en-US" sz="2800" dirty="0" smtClean="0"/>
              <a:t>Ex- Chief manager </a:t>
            </a:r>
            <a:r>
              <a:rPr lang="en-US" sz="2800" dirty="0" err="1" smtClean="0"/>
              <a:t>allahabad</a:t>
            </a:r>
            <a:r>
              <a:rPr lang="en-US" sz="2800" dirty="0" smtClean="0"/>
              <a:t> bank</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8050" y="1442434"/>
            <a:ext cx="5396249" cy="5415565"/>
          </a:xfrm>
        </p:spPr>
      </p:pic>
    </p:spTree>
    <p:extLst>
      <p:ext uri="{BB962C8B-B14F-4D97-AF65-F5344CB8AC3E}">
        <p14:creationId xmlns:p14="http://schemas.microsoft.com/office/powerpoint/2010/main" val="744475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11874"/>
            <a:ext cx="9905998" cy="1260088"/>
          </a:xfrm>
        </p:spPr>
        <p:txBody>
          <a:bodyPr>
            <a:normAutofit fontScale="90000"/>
          </a:bodyPr>
          <a:lstStyle/>
          <a:p>
            <a:r>
              <a:rPr lang="en-US" dirty="0" err="1" smtClean="0"/>
              <a:t>Tikam</a:t>
            </a:r>
            <a:r>
              <a:rPr lang="en-US" dirty="0" smtClean="0"/>
              <a:t> Singh- </a:t>
            </a:r>
            <a:r>
              <a:rPr lang="en-US" dirty="0" err="1" smtClean="0"/>
              <a:t>ADditional</a:t>
            </a:r>
            <a:r>
              <a:rPr lang="en-US" dirty="0" smtClean="0"/>
              <a:t> Adviser</a:t>
            </a:r>
            <a:br>
              <a:rPr lang="en-US" dirty="0" smtClean="0"/>
            </a:br>
            <a:r>
              <a:rPr lang="en-US" dirty="0" smtClean="0"/>
              <a:t>Ex- General manager </a:t>
            </a:r>
            <a:r>
              <a:rPr lang="en-US" dirty="0" err="1" smtClean="0"/>
              <a:t>bsnl</a:t>
            </a:r>
            <a:r>
              <a:rPr lang="en-US" dirty="0" smtClean="0"/>
              <a:t/>
            </a:r>
            <a:br>
              <a:rPr lang="en-US" dirty="0" smtClean="0"/>
            </a:br>
            <a:r>
              <a:rPr lang="en-US" dirty="0" smtClean="0"/>
              <a:t>b. </a:t>
            </a:r>
            <a:r>
              <a:rPr lang="en-US" dirty="0" err="1" smtClean="0"/>
              <a:t>sc</a:t>
            </a:r>
            <a:r>
              <a:rPr lang="en-US" dirty="0" smtClean="0"/>
              <a:t> , b. tech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14078" y="1694985"/>
            <a:ext cx="4125951" cy="4750420"/>
          </a:xfrm>
        </p:spPr>
      </p:pic>
    </p:spTree>
    <p:extLst>
      <p:ext uri="{BB962C8B-B14F-4D97-AF65-F5344CB8AC3E}">
        <p14:creationId xmlns:p14="http://schemas.microsoft.com/office/powerpoint/2010/main" val="2954996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89571"/>
            <a:ext cx="9905998" cy="1227105"/>
          </a:xfrm>
          <a:solidFill>
            <a:srgbClr val="7030A0"/>
          </a:solidFill>
        </p:spPr>
        <p:txBody>
          <a:bodyPr>
            <a:normAutofit fontScale="90000"/>
          </a:bodyPr>
          <a:lstStyle/>
          <a:p>
            <a:r>
              <a:rPr lang="en-US" dirty="0" smtClean="0"/>
              <a:t>JITENDRA KUMAR- CHIEF CONVENER</a:t>
            </a:r>
            <a:br>
              <a:rPr lang="en-US" dirty="0" smtClean="0"/>
            </a:br>
            <a:r>
              <a:rPr lang="en-US" sz="3100" dirty="0" smtClean="0"/>
              <a:t>ex- chief manager Allahabad bank</a:t>
            </a:r>
            <a:br>
              <a:rPr lang="en-US" sz="3100" dirty="0" smtClean="0"/>
            </a:br>
            <a:r>
              <a:rPr lang="en-US" sz="3100" dirty="0" smtClean="0"/>
              <a:t>b. </a:t>
            </a:r>
            <a:r>
              <a:rPr lang="en-US" sz="3100" dirty="0" err="1" smtClean="0"/>
              <a:t>sc</a:t>
            </a:r>
            <a:endParaRPr lang="en-US" sz="31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30332" y="1940311"/>
            <a:ext cx="3940936" cy="4782461"/>
          </a:xfrm>
        </p:spPr>
      </p:pic>
    </p:spTree>
    <p:extLst>
      <p:ext uri="{BB962C8B-B14F-4D97-AF65-F5344CB8AC3E}">
        <p14:creationId xmlns:p14="http://schemas.microsoft.com/office/powerpoint/2010/main" val="3899172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11037"/>
          </a:xfrm>
          <a:solidFill>
            <a:srgbClr val="7030A0"/>
          </a:solidFill>
        </p:spPr>
        <p:txBody>
          <a:bodyPr/>
          <a:lstStyle/>
          <a:p>
            <a:r>
              <a:rPr lang="en-US" dirty="0" smtClean="0"/>
              <a:t>DR AJAY MALIK- ADVISER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5780" y="1429555"/>
            <a:ext cx="5009882" cy="5428445"/>
          </a:xfrm>
        </p:spPr>
      </p:pic>
    </p:spTree>
    <p:extLst>
      <p:ext uri="{BB962C8B-B14F-4D97-AF65-F5344CB8AC3E}">
        <p14:creationId xmlns:p14="http://schemas.microsoft.com/office/powerpoint/2010/main" val="2743603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Ramjeevan</a:t>
            </a:r>
            <a:r>
              <a:rPr lang="en-US" dirty="0" smtClean="0"/>
              <a:t> </a:t>
            </a:r>
            <a:r>
              <a:rPr lang="en-US" dirty="0" err="1" smtClean="0"/>
              <a:t>lal</a:t>
            </a:r>
            <a:r>
              <a:rPr lang="en-US" dirty="0" smtClean="0"/>
              <a:t>- co-</a:t>
            </a:r>
            <a:r>
              <a:rPr lang="en-US" dirty="0" err="1" smtClean="0"/>
              <a:t>ordinater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1551" y="1996069"/>
            <a:ext cx="4482790" cy="4672360"/>
          </a:xfrm>
        </p:spPr>
      </p:pic>
    </p:spTree>
    <p:extLst>
      <p:ext uri="{BB962C8B-B14F-4D97-AF65-F5344CB8AC3E}">
        <p14:creationId xmlns:p14="http://schemas.microsoft.com/office/powerpoint/2010/main" val="3300859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055736"/>
          </a:xfrm>
        </p:spPr>
        <p:txBody>
          <a:bodyPr/>
          <a:lstStyle/>
          <a:p>
            <a:r>
              <a:rPr lang="en-US" dirty="0" smtClean="0">
                <a:solidFill>
                  <a:srgbClr val="FF0000"/>
                </a:solidFill>
              </a:rPr>
              <a:t>Introduction</a:t>
            </a:r>
            <a:endParaRPr lang="en-US" dirty="0">
              <a:solidFill>
                <a:srgbClr val="FF0000"/>
              </a:solidFill>
            </a:endParaRPr>
          </a:p>
        </p:txBody>
      </p:sp>
      <p:sp>
        <p:nvSpPr>
          <p:cNvPr id="3" name="Content Placeholder 2"/>
          <p:cNvSpPr>
            <a:spLocks noGrp="1"/>
          </p:cNvSpPr>
          <p:nvPr>
            <p:ph idx="1"/>
          </p:nvPr>
        </p:nvSpPr>
        <p:spPr>
          <a:xfrm>
            <a:off x="1141412" y="1674254"/>
            <a:ext cx="9905999" cy="4623515"/>
          </a:xfrm>
        </p:spPr>
        <p:txBody>
          <a:bodyPr>
            <a:normAutofit fontScale="92500" lnSpcReduction="10000"/>
          </a:bodyPr>
          <a:lstStyle/>
          <a:p>
            <a:pPr algn="just"/>
            <a:r>
              <a:rPr lang="en-US" dirty="0" smtClean="0"/>
              <a:t>The business in India has it’s root in capitalism. Since the ancient period in India business has been played like a ball in the hands of the Rulers and the Capitalists. The Capitalists and the Rulers for oppressing general public mainly </a:t>
            </a:r>
            <a:r>
              <a:rPr lang="en-US" dirty="0" err="1" smtClean="0"/>
              <a:t>labour</a:t>
            </a:r>
            <a:r>
              <a:rPr lang="en-US" dirty="0" smtClean="0"/>
              <a:t> class. There left minimum opportunities for the under-</a:t>
            </a:r>
            <a:r>
              <a:rPr lang="en-US" dirty="0" err="1" smtClean="0"/>
              <a:t>preiveledged</a:t>
            </a:r>
            <a:r>
              <a:rPr lang="en-US" dirty="0" smtClean="0"/>
              <a:t> society to enter into business class. </a:t>
            </a:r>
          </a:p>
          <a:p>
            <a:pPr algn="just"/>
            <a:r>
              <a:rPr lang="en-US" dirty="0" smtClean="0"/>
              <a:t>The manufacturing, trading, stocking, distribution, marketing, different industries like film, media, print as well as electronic, telephone or mobile, business sales, medicines, mediators, contactors </a:t>
            </a:r>
            <a:r>
              <a:rPr lang="en-US" dirty="0" err="1" smtClean="0"/>
              <a:t>etc</a:t>
            </a:r>
            <a:r>
              <a:rPr lang="en-US" dirty="0" smtClean="0"/>
              <a:t> are the game of nexus between the rulers and the capitalists. In democracy the capitalists donate huge funds to both ruling as well as opposition parties resulting </a:t>
            </a:r>
            <a:r>
              <a:rPr lang="en-US" dirty="0" err="1" smtClean="0"/>
              <a:t>opperession</a:t>
            </a:r>
            <a:r>
              <a:rPr lang="en-US" dirty="0" smtClean="0"/>
              <a:t> of the general public mainly downtrodden society of India. </a:t>
            </a:r>
            <a:endParaRPr lang="en-US" dirty="0"/>
          </a:p>
        </p:txBody>
      </p:sp>
    </p:spTree>
    <p:extLst>
      <p:ext uri="{BB962C8B-B14F-4D97-AF65-F5344CB8AC3E}">
        <p14:creationId xmlns:p14="http://schemas.microsoft.com/office/powerpoint/2010/main" val="3948305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617854"/>
          </a:xfrm>
          <a:solidFill>
            <a:srgbClr val="7030A0"/>
          </a:solidFill>
        </p:spPr>
        <p:txBody>
          <a:bodyPr/>
          <a:lstStyle/>
          <a:p>
            <a:r>
              <a:rPr lang="en-US" dirty="0" smtClean="0"/>
              <a:t>ER DHARAM PRAKASH- ADVISER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96237" y="1403796"/>
            <a:ext cx="4198512" cy="5454203"/>
          </a:xfrm>
        </p:spPr>
      </p:pic>
    </p:spTree>
    <p:extLst>
      <p:ext uri="{BB962C8B-B14F-4D97-AF65-F5344CB8AC3E}">
        <p14:creationId xmlns:p14="http://schemas.microsoft.com/office/powerpoint/2010/main" val="3915345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67425"/>
            <a:ext cx="9905998" cy="1107583"/>
          </a:xfrm>
          <a:solidFill>
            <a:srgbClr val="7030A0"/>
          </a:solidFill>
        </p:spPr>
        <p:txBody>
          <a:bodyPr/>
          <a:lstStyle/>
          <a:p>
            <a:r>
              <a:rPr lang="en-US" dirty="0" smtClean="0"/>
              <a:t>SANJEEV KUMAR- ADVISER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4265" y="1275007"/>
            <a:ext cx="4726546" cy="5460644"/>
          </a:xfrm>
        </p:spPr>
      </p:pic>
    </p:spTree>
    <p:extLst>
      <p:ext uri="{BB962C8B-B14F-4D97-AF65-F5344CB8AC3E}">
        <p14:creationId xmlns:p14="http://schemas.microsoft.com/office/powerpoint/2010/main" val="2548159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730780"/>
          </a:xfrm>
        </p:spPr>
        <p:txBody>
          <a:bodyPr/>
          <a:lstStyle/>
          <a:p>
            <a:r>
              <a:rPr lang="en-US" dirty="0" err="1" smtClean="0"/>
              <a:t>Pravendra</a:t>
            </a:r>
            <a:r>
              <a:rPr lang="en-US" dirty="0" smtClean="0"/>
              <a:t> </a:t>
            </a:r>
            <a:r>
              <a:rPr lang="en-US" dirty="0" err="1" smtClean="0"/>
              <a:t>kumar</a:t>
            </a:r>
            <a:r>
              <a:rPr lang="en-US" dirty="0" smtClean="0"/>
              <a:t> - Adviser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24868" y="1862253"/>
            <a:ext cx="4549697" cy="4638907"/>
          </a:xfrm>
        </p:spPr>
      </p:pic>
    </p:spTree>
    <p:extLst>
      <p:ext uri="{BB962C8B-B14F-4D97-AF65-F5344CB8AC3E}">
        <p14:creationId xmlns:p14="http://schemas.microsoft.com/office/powerpoint/2010/main" val="4095300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06062"/>
            <a:ext cx="9905998" cy="1004552"/>
          </a:xfrm>
          <a:solidFill>
            <a:srgbClr val="7030A0"/>
          </a:solidFill>
        </p:spPr>
        <p:txBody>
          <a:bodyPr/>
          <a:lstStyle/>
          <a:p>
            <a:r>
              <a:rPr lang="en-US" dirty="0" smtClean="0"/>
              <a:t>MRS ANURADHA- ADVISER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51538" y="1210613"/>
            <a:ext cx="5138669" cy="5499279"/>
          </a:xfrm>
        </p:spPr>
      </p:pic>
    </p:spTree>
    <p:extLst>
      <p:ext uri="{BB962C8B-B14F-4D97-AF65-F5344CB8AC3E}">
        <p14:creationId xmlns:p14="http://schemas.microsoft.com/office/powerpoint/2010/main" val="403974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030A0"/>
          </a:solidFill>
        </p:spPr>
        <p:txBody>
          <a:bodyPr/>
          <a:lstStyle/>
          <a:p>
            <a:r>
              <a:rPr lang="en-US" dirty="0" smtClean="0"/>
              <a:t>Amit </a:t>
            </a:r>
            <a:r>
              <a:rPr lang="en-US" dirty="0" err="1" smtClean="0"/>
              <a:t>vir</a:t>
            </a:r>
            <a:r>
              <a:rPr lang="en-US" dirty="0" smtClean="0"/>
              <a:t> </a:t>
            </a:r>
            <a:r>
              <a:rPr lang="en-US" dirty="0" err="1" smtClean="0"/>
              <a:t>singh</a:t>
            </a:r>
            <a:r>
              <a:rPr lang="en-US" dirty="0" smtClean="0"/>
              <a:t>- adviser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2597" y="2097088"/>
            <a:ext cx="4609523" cy="4651442"/>
          </a:xfrm>
        </p:spPr>
      </p:pic>
    </p:spTree>
    <p:extLst>
      <p:ext uri="{BB962C8B-B14F-4D97-AF65-F5344CB8AC3E}">
        <p14:creationId xmlns:p14="http://schemas.microsoft.com/office/powerpoint/2010/main" val="3692081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9"/>
            <a:ext cx="9905998" cy="566338"/>
          </a:xfrm>
        </p:spPr>
        <p:txBody>
          <a:bodyPr>
            <a:normAutofit fontScale="90000"/>
          </a:bodyPr>
          <a:lstStyle/>
          <a:p>
            <a:r>
              <a:rPr lang="en-US" dirty="0" smtClean="0">
                <a:solidFill>
                  <a:srgbClr val="FF0000"/>
                </a:solidFill>
              </a:rPr>
              <a:t>Continue-------</a:t>
            </a:r>
            <a:endParaRPr lang="en-US" dirty="0">
              <a:solidFill>
                <a:srgbClr val="FF0000"/>
              </a:solidFill>
            </a:endParaRPr>
          </a:p>
        </p:txBody>
      </p:sp>
      <p:sp>
        <p:nvSpPr>
          <p:cNvPr id="3" name="Content Placeholder 2"/>
          <p:cNvSpPr>
            <a:spLocks noGrp="1"/>
          </p:cNvSpPr>
          <p:nvPr>
            <p:ph idx="1"/>
          </p:nvPr>
        </p:nvSpPr>
        <p:spPr>
          <a:xfrm>
            <a:off x="1141412" y="1184856"/>
            <a:ext cx="9905999" cy="5164429"/>
          </a:xfrm>
        </p:spPr>
        <p:txBody>
          <a:bodyPr>
            <a:normAutofit fontScale="92500" lnSpcReduction="10000"/>
          </a:bodyPr>
          <a:lstStyle/>
          <a:p>
            <a:pPr algn="just"/>
            <a:r>
              <a:rPr lang="en-US" dirty="0" smtClean="0"/>
              <a:t>The micro, small, medium and large industries including cottage industries, education, health, banking plays in the hands of </a:t>
            </a:r>
            <a:r>
              <a:rPr lang="en-US" dirty="0" err="1" smtClean="0"/>
              <a:t>of</a:t>
            </a:r>
            <a:r>
              <a:rPr lang="en-US" dirty="0" smtClean="0"/>
              <a:t> the administrators and ministers, Tough after </a:t>
            </a:r>
            <a:r>
              <a:rPr lang="en-US" dirty="0" err="1" smtClean="0"/>
              <a:t>liberization</a:t>
            </a:r>
            <a:r>
              <a:rPr lang="en-US" dirty="0" smtClean="0"/>
              <a:t> of industrial policy few from the </a:t>
            </a:r>
            <a:r>
              <a:rPr lang="en-US" dirty="0" err="1" smtClean="0"/>
              <a:t>labour</a:t>
            </a:r>
            <a:r>
              <a:rPr lang="en-US" dirty="0" smtClean="0"/>
              <a:t> community have risen to come as entrepreneurs but limited in few numbers. The top capitalists in India have expanded their hands to manufacture and trade daily needs of human beings as well as of animals. Nothing major left out for others. But as the government policy for MSME many new entrepreneurs are being developed and they are doing well.</a:t>
            </a:r>
          </a:p>
          <a:p>
            <a:pPr algn="just"/>
            <a:r>
              <a:rPr lang="en-US" dirty="0" smtClean="0"/>
              <a:t>Our mission is to develop and motivate such new entrepreneurs of under </a:t>
            </a:r>
            <a:r>
              <a:rPr lang="en-US" dirty="0" err="1" smtClean="0"/>
              <a:t>preiveledged</a:t>
            </a:r>
            <a:r>
              <a:rPr lang="en-US" dirty="0" smtClean="0"/>
              <a:t> society to come forward to become employer rather being employees.</a:t>
            </a:r>
          </a:p>
          <a:p>
            <a:pPr algn="just"/>
            <a:r>
              <a:rPr lang="en-US" dirty="0" smtClean="0"/>
              <a:t>Progressive Business Alliance will help them in fulfilling and achieving their dreams as non-political, non-religious, non-registered organization based on no profit no loss principles. PBA will guide, assist, co-operate and make them to communicate with each other to make our country PRABUDDH BHARAT / SAMRADDH BHARAT. </a:t>
            </a:r>
            <a:endParaRPr lang="en-US" dirty="0"/>
          </a:p>
        </p:txBody>
      </p:sp>
    </p:spTree>
    <p:extLst>
      <p:ext uri="{BB962C8B-B14F-4D97-AF65-F5344CB8AC3E}">
        <p14:creationId xmlns:p14="http://schemas.microsoft.com/office/powerpoint/2010/main" val="859576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991672"/>
            <a:ext cx="9905998" cy="1403798"/>
          </a:xfrm>
          <a:solidFill>
            <a:srgbClr val="7030A0"/>
          </a:solidFill>
        </p:spPr>
        <p:txBody>
          <a:bodyPr/>
          <a:lstStyle/>
          <a:p>
            <a:r>
              <a:rPr lang="en-US" dirty="0" smtClean="0"/>
              <a:t>DEFINITION:</a:t>
            </a:r>
            <a:endParaRPr lang="en-US" dirty="0"/>
          </a:p>
        </p:txBody>
      </p:sp>
      <p:sp>
        <p:nvSpPr>
          <p:cNvPr id="3" name="Content Placeholder 2"/>
          <p:cNvSpPr>
            <a:spLocks noGrp="1"/>
          </p:cNvSpPr>
          <p:nvPr>
            <p:ph idx="1"/>
          </p:nvPr>
        </p:nvSpPr>
        <p:spPr>
          <a:xfrm>
            <a:off x="1141412" y="3206839"/>
            <a:ext cx="9905999" cy="2584362"/>
          </a:xfrm>
          <a:solidFill>
            <a:srgbClr val="C00000"/>
          </a:solidFill>
        </p:spPr>
        <p:txBody>
          <a:bodyPr/>
          <a:lstStyle/>
          <a:p>
            <a:pPr algn="just"/>
            <a:r>
              <a:rPr lang="en-US" i="1" dirty="0" smtClean="0"/>
              <a:t>PROGRESSIVE BUSINESS ALLIANCE IS AN AUTONOMOUS ASSOCIATION OF </a:t>
            </a:r>
            <a:r>
              <a:rPr lang="en-US" i="1" dirty="0"/>
              <a:t>JOINTLY OWNED AND DEMOCRATICALLY CONTROLLED </a:t>
            </a:r>
            <a:r>
              <a:rPr lang="en-US" i="1" dirty="0" smtClean="0"/>
              <a:t>PROFESSIONALS/ENGINEERS/DOCTORS/BANKERS AND ENTERPRENUERS UNITED VOLUNTARILY TO MEET THE SOCIAL, ECONOMIC AND CULTURAL NEEDS AND ASPIRATIONS  OF THEIR UNDERPREVILEDGED SOCIETY .</a:t>
            </a:r>
            <a:endParaRPr lang="en-US" i="1" dirty="0"/>
          </a:p>
        </p:txBody>
      </p:sp>
    </p:spTree>
    <p:extLst>
      <p:ext uri="{BB962C8B-B14F-4D97-AF65-F5344CB8AC3E}">
        <p14:creationId xmlns:p14="http://schemas.microsoft.com/office/powerpoint/2010/main" val="2096098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030A0"/>
          </a:solidFill>
        </p:spPr>
        <p:txBody>
          <a:bodyPr/>
          <a:lstStyle/>
          <a:p>
            <a:r>
              <a:rPr lang="en-US" dirty="0" smtClean="0"/>
              <a:t>OUR MISSON</a:t>
            </a:r>
            <a:endParaRPr lang="en-US" dirty="0"/>
          </a:p>
        </p:txBody>
      </p:sp>
      <p:sp>
        <p:nvSpPr>
          <p:cNvPr id="3" name="Content Placeholder 2"/>
          <p:cNvSpPr>
            <a:spLocks noGrp="1"/>
          </p:cNvSpPr>
          <p:nvPr>
            <p:ph idx="1"/>
          </p:nvPr>
        </p:nvSpPr>
        <p:spPr>
          <a:xfrm>
            <a:off x="1141412" y="3412901"/>
            <a:ext cx="9905999" cy="1700012"/>
          </a:xfrm>
          <a:solidFill>
            <a:srgbClr val="C00000"/>
          </a:solidFill>
        </p:spPr>
        <p:txBody>
          <a:bodyPr>
            <a:normAutofit/>
          </a:bodyPr>
          <a:lstStyle/>
          <a:p>
            <a:r>
              <a:rPr lang="en-US" sz="3600" b="1" dirty="0" smtClean="0"/>
              <a:t>Social </a:t>
            </a:r>
            <a:r>
              <a:rPr lang="en-US" sz="3600" b="1" dirty="0"/>
              <a:t>and Economic Transformation of the under privileged society.</a:t>
            </a:r>
            <a:endParaRPr lang="en-US" sz="3600" dirty="0"/>
          </a:p>
          <a:p>
            <a:endParaRPr lang="en-US" sz="3600" dirty="0"/>
          </a:p>
        </p:txBody>
      </p:sp>
    </p:spTree>
    <p:extLst>
      <p:ext uri="{BB962C8B-B14F-4D97-AF65-F5344CB8AC3E}">
        <p14:creationId xmlns:p14="http://schemas.microsoft.com/office/powerpoint/2010/main" val="92557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030A0"/>
          </a:solidFill>
        </p:spPr>
        <p:txBody>
          <a:bodyPr/>
          <a:lstStyle/>
          <a:p>
            <a:r>
              <a:rPr lang="en-US" dirty="0" smtClean="0"/>
              <a:t>OUR AIM</a:t>
            </a:r>
            <a:endParaRPr lang="en-US" dirty="0"/>
          </a:p>
        </p:txBody>
      </p:sp>
      <p:sp>
        <p:nvSpPr>
          <p:cNvPr id="3" name="Content Placeholder 2"/>
          <p:cNvSpPr>
            <a:spLocks noGrp="1"/>
          </p:cNvSpPr>
          <p:nvPr>
            <p:ph idx="1"/>
          </p:nvPr>
        </p:nvSpPr>
        <p:spPr>
          <a:xfrm>
            <a:off x="1141412" y="3528811"/>
            <a:ext cx="9905999" cy="2262390"/>
          </a:xfrm>
          <a:solidFill>
            <a:srgbClr val="C00000"/>
          </a:solidFill>
        </p:spPr>
        <p:txBody>
          <a:bodyPr/>
          <a:lstStyle/>
          <a:p>
            <a:pPr algn="just"/>
            <a:r>
              <a:rPr lang="en-US" sz="3600" b="1" dirty="0"/>
              <a:t>To fulfil the dreams of Under Privileged Entrepreneurs.</a:t>
            </a:r>
            <a:endParaRPr lang="en-US" sz="3600" dirty="0"/>
          </a:p>
          <a:p>
            <a:endParaRPr lang="en-US" dirty="0"/>
          </a:p>
        </p:txBody>
      </p:sp>
    </p:spTree>
    <p:extLst>
      <p:ext uri="{BB962C8B-B14F-4D97-AF65-F5344CB8AC3E}">
        <p14:creationId xmlns:p14="http://schemas.microsoft.com/office/powerpoint/2010/main" val="3399512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030A0"/>
          </a:solidFill>
        </p:spPr>
        <p:txBody>
          <a:bodyPr/>
          <a:lstStyle/>
          <a:p>
            <a:r>
              <a:rPr lang="en-US" dirty="0" smtClean="0"/>
              <a:t>OUR GOAL</a:t>
            </a:r>
            <a:endParaRPr lang="en-US" dirty="0"/>
          </a:p>
        </p:txBody>
      </p:sp>
      <p:sp>
        <p:nvSpPr>
          <p:cNvPr id="3" name="Content Placeholder 2"/>
          <p:cNvSpPr>
            <a:spLocks noGrp="1"/>
          </p:cNvSpPr>
          <p:nvPr>
            <p:ph idx="1"/>
          </p:nvPr>
        </p:nvSpPr>
        <p:spPr>
          <a:solidFill>
            <a:srgbClr val="C00000"/>
          </a:solidFill>
        </p:spPr>
        <p:txBody>
          <a:bodyPr>
            <a:normAutofit/>
          </a:bodyPr>
          <a:lstStyle/>
          <a:p>
            <a:r>
              <a:rPr lang="en-US" sz="3200" b="1" dirty="0"/>
              <a:t>To create an Alliance of minimum 100 Entrepreneurs within one year and develop </a:t>
            </a:r>
            <a:r>
              <a:rPr lang="en-US" sz="3200" b="1" dirty="0" smtClean="0"/>
              <a:t>new Entrepreneurs.</a:t>
            </a:r>
          </a:p>
          <a:p>
            <a:r>
              <a:rPr lang="en-US" sz="3200" b="1" dirty="0" smtClean="0"/>
              <a:t>To create new business society among downtrodden.</a:t>
            </a:r>
          </a:p>
          <a:p>
            <a:r>
              <a:rPr lang="en-US" sz="3200" b="1" dirty="0" smtClean="0"/>
              <a:t>To develop inter-communications among these small, medium and large entrepreneurs. </a:t>
            </a:r>
            <a:endParaRPr lang="en-US" sz="3200" dirty="0"/>
          </a:p>
        </p:txBody>
      </p:sp>
    </p:spTree>
    <p:extLst>
      <p:ext uri="{BB962C8B-B14F-4D97-AF65-F5344CB8AC3E}">
        <p14:creationId xmlns:p14="http://schemas.microsoft.com/office/powerpoint/2010/main" val="3123439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886" y="128790"/>
            <a:ext cx="10534916" cy="978794"/>
          </a:xfrm>
          <a:solidFill>
            <a:srgbClr val="7030A0"/>
          </a:solidFill>
        </p:spPr>
        <p:txBody>
          <a:bodyPr>
            <a:normAutofit/>
          </a:bodyPr>
          <a:lstStyle/>
          <a:p>
            <a:r>
              <a:rPr lang="en-US" dirty="0" smtClean="0"/>
              <a:t>OBJECTIVES</a:t>
            </a:r>
            <a:endParaRPr lang="en-US" dirty="0"/>
          </a:p>
        </p:txBody>
      </p:sp>
      <p:sp>
        <p:nvSpPr>
          <p:cNvPr id="3" name="Content Placeholder 2"/>
          <p:cNvSpPr>
            <a:spLocks noGrp="1"/>
          </p:cNvSpPr>
          <p:nvPr>
            <p:ph idx="1"/>
          </p:nvPr>
        </p:nvSpPr>
        <p:spPr>
          <a:xfrm>
            <a:off x="862885" y="1107584"/>
            <a:ext cx="10534917" cy="5750416"/>
          </a:xfrm>
          <a:solidFill>
            <a:srgbClr val="C00000"/>
          </a:solidFill>
        </p:spPr>
        <p:txBody>
          <a:bodyPr>
            <a:normAutofit lnSpcReduction="10000"/>
          </a:bodyPr>
          <a:lstStyle/>
          <a:p>
            <a:r>
              <a:rPr lang="en-US" dirty="0" smtClean="0"/>
              <a:t>a</a:t>
            </a:r>
            <a:r>
              <a:rPr lang="en-US" dirty="0"/>
              <a:t>) To help and assist for </a:t>
            </a:r>
            <a:r>
              <a:rPr lang="en-US" b="1" dirty="0"/>
              <a:t>Startup India</a:t>
            </a:r>
            <a:r>
              <a:rPr lang="en-US" dirty="0"/>
              <a:t> and fulfill dreams to become self–independent to make </a:t>
            </a:r>
            <a:r>
              <a:rPr lang="en-US" b="1" dirty="0"/>
              <a:t>‘Prabuddha &amp; Samraddha Bharat’, also to assist in implementing Schemes / policies of Govt. of India.</a:t>
            </a:r>
            <a:endParaRPr lang="en-US" dirty="0"/>
          </a:p>
          <a:p>
            <a:r>
              <a:rPr lang="en-US" dirty="0"/>
              <a:t>b) To promote and protect Trade &amp;, commerce among all members, industry, Import / export, professionals, educationists, collect &amp; circulate the statistics and other related information for creating new customer / clients and rating agency.  </a:t>
            </a:r>
          </a:p>
          <a:p>
            <a:r>
              <a:rPr lang="en-US" dirty="0"/>
              <a:t>c) To Initiate and Assist activities for Thinking Skill, Educating and Improving Social and Economic status of under privileged Indian society. </a:t>
            </a:r>
          </a:p>
          <a:p>
            <a:r>
              <a:rPr lang="en-US" dirty="0"/>
              <a:t>d) To provide on line information, awareness, R &amp; D, human resource, employment, growth &amp; stability and related industry and labor laws. </a:t>
            </a:r>
          </a:p>
          <a:p>
            <a:r>
              <a:rPr lang="en-US" dirty="0"/>
              <a:t>e) To provide financial assistance for State / Central Govt., NGOs, banks and other legal entities or individual as per law of land.</a:t>
            </a:r>
          </a:p>
          <a:p>
            <a:endParaRPr lang="en-US" dirty="0"/>
          </a:p>
        </p:txBody>
      </p:sp>
    </p:spTree>
    <p:extLst>
      <p:ext uri="{BB962C8B-B14F-4D97-AF65-F5344CB8AC3E}">
        <p14:creationId xmlns:p14="http://schemas.microsoft.com/office/powerpoint/2010/main" val="4209586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030A0"/>
          </a:solidFill>
        </p:spPr>
        <p:txBody>
          <a:bodyPr>
            <a:normAutofit/>
          </a:bodyPr>
          <a:lstStyle/>
          <a:p>
            <a:r>
              <a:rPr lang="en-US" sz="4000" dirty="0" smtClean="0"/>
              <a:t>OUR LOGO </a:t>
            </a:r>
            <a:endParaRPr lang="en-US" sz="4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05387" y="2249488"/>
            <a:ext cx="3578051" cy="3541712"/>
          </a:xfrm>
          <a:solidFill>
            <a:srgbClr val="C00000"/>
          </a:solidFill>
        </p:spPr>
      </p:pic>
    </p:spTree>
    <p:extLst>
      <p:ext uri="{BB962C8B-B14F-4D97-AF65-F5344CB8AC3E}">
        <p14:creationId xmlns:p14="http://schemas.microsoft.com/office/powerpoint/2010/main" val="21235957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235</TotalTime>
  <Words>991</Words>
  <Application>Microsoft Office PowerPoint</Application>
  <PresentationFormat>Widescreen</PresentationFormat>
  <Paragraphs>70</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Times New Roman</vt:lpstr>
      <vt:lpstr>Trebuchet MS</vt:lpstr>
      <vt:lpstr>Tw Cen MT</vt:lpstr>
      <vt:lpstr>Circuit</vt:lpstr>
      <vt:lpstr>PROGRESSIVE BUSINESS ALLIANCE</vt:lpstr>
      <vt:lpstr>Introduction</vt:lpstr>
      <vt:lpstr>Continue-------</vt:lpstr>
      <vt:lpstr>DEFINITION:</vt:lpstr>
      <vt:lpstr>OUR MISSON</vt:lpstr>
      <vt:lpstr>OUR AIM</vt:lpstr>
      <vt:lpstr>OUR GOAL</vt:lpstr>
      <vt:lpstr>OBJECTIVES</vt:lpstr>
      <vt:lpstr>OUR LOGO </vt:lpstr>
      <vt:lpstr>MEMBERSHIP - FORM </vt:lpstr>
      <vt:lpstr>THE CORE GROUP MEMBERS</vt:lpstr>
      <vt:lpstr>PowerPoint Presentation</vt:lpstr>
      <vt:lpstr>PowerPoint Presentation</vt:lpstr>
      <vt:lpstr>SUNDER PAL SINGH- PRINCIPAL ADVISER Ex- Chief Engineer, bsnl batchler of engineering and mba (finance)</vt:lpstr>
      <vt:lpstr>SHARWAN KUMAR – ADDITIONAL ADVISER Ex- Chief manager allahabad bank</vt:lpstr>
      <vt:lpstr>Tikam Singh- ADditional Adviser Ex- General manager bsnl b. sc , b. tech</vt:lpstr>
      <vt:lpstr>JITENDRA KUMAR- CHIEF CONVENER ex- chief manager Allahabad bank b. sc</vt:lpstr>
      <vt:lpstr>DR AJAY MALIK- ADVISER</vt:lpstr>
      <vt:lpstr>Ramjeevan lal- co-ordinater</vt:lpstr>
      <vt:lpstr>ER DHARAM PRAKASH- ADVISER</vt:lpstr>
      <vt:lpstr>SANJEEV KUMAR- ADVISER</vt:lpstr>
      <vt:lpstr>Pravendra kumar - Adviser</vt:lpstr>
      <vt:lpstr>MRS ANURADHA- ADVISER</vt:lpstr>
      <vt:lpstr>Amit vir singh- adviser</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PROGRESSIVE BUSINESS ALLIANCE</dc:title>
  <dc:creator>Microsoft</dc:creator>
  <cp:lastModifiedBy>DELL</cp:lastModifiedBy>
  <cp:revision>31</cp:revision>
  <dcterms:created xsi:type="dcterms:W3CDTF">2021-04-09T07:07:22Z</dcterms:created>
  <dcterms:modified xsi:type="dcterms:W3CDTF">2021-12-13T06:53:41Z</dcterms:modified>
</cp:coreProperties>
</file>